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71" r:id="rId6"/>
    <p:sldId id="261" r:id="rId7"/>
    <p:sldId id="278" r:id="rId8"/>
    <p:sldId id="272" r:id="rId9"/>
    <p:sldId id="262" r:id="rId10"/>
    <p:sldId id="273" r:id="rId11"/>
    <p:sldId id="263" r:id="rId12"/>
    <p:sldId id="264" r:id="rId13"/>
    <p:sldId id="274" r:id="rId14"/>
    <p:sldId id="265" r:id="rId15"/>
    <p:sldId id="275" r:id="rId16"/>
    <p:sldId id="266" r:id="rId17"/>
    <p:sldId id="267" r:id="rId18"/>
    <p:sldId id="276" r:id="rId19"/>
    <p:sldId id="268" r:id="rId20"/>
    <p:sldId id="269" r:id="rId21"/>
    <p:sldId id="277" r:id="rId22"/>
    <p:sldId id="27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E635C-D44E-A767-D779-9958770D5B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320ADC4-A66A-8C43-FB46-E108426EB6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B4E1DC9-9557-7CB2-487B-DBA26E34326E}"/>
              </a:ext>
            </a:extLst>
          </p:cNvPr>
          <p:cNvSpPr>
            <a:spLocks noGrp="1"/>
          </p:cNvSpPr>
          <p:nvPr>
            <p:ph type="dt" sz="half" idx="10"/>
          </p:nvPr>
        </p:nvSpPr>
        <p:spPr/>
        <p:txBody>
          <a:bodyPr/>
          <a:lstStyle/>
          <a:p>
            <a:fld id="{0CE00C50-3567-4ECB-AD85-B6A14DCD165B}" type="datetimeFigureOut">
              <a:rPr lang="en-US" smtClean="0"/>
              <a:t>10/7/2022</a:t>
            </a:fld>
            <a:endParaRPr lang="en-US"/>
          </a:p>
        </p:txBody>
      </p:sp>
      <p:sp>
        <p:nvSpPr>
          <p:cNvPr id="5" name="Footer Placeholder 4">
            <a:extLst>
              <a:ext uri="{FF2B5EF4-FFF2-40B4-BE49-F238E27FC236}">
                <a16:creationId xmlns:a16="http://schemas.microsoft.com/office/drawing/2014/main" id="{36A0A719-5ABB-2F2F-D47F-3CED21B23A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D59DBB-038B-3F56-B1F2-DE3E6A85B061}"/>
              </a:ext>
            </a:extLst>
          </p:cNvPr>
          <p:cNvSpPr>
            <a:spLocks noGrp="1"/>
          </p:cNvSpPr>
          <p:nvPr>
            <p:ph type="sldNum" sz="quarter" idx="12"/>
          </p:nvPr>
        </p:nvSpPr>
        <p:spPr/>
        <p:txBody>
          <a:bodyPr/>
          <a:lstStyle/>
          <a:p>
            <a:fld id="{F83C0D1F-DEF2-4FFA-8F87-E80AD7A8C88E}" type="slidenum">
              <a:rPr lang="en-US" smtClean="0"/>
              <a:t>‹#›</a:t>
            </a:fld>
            <a:endParaRPr lang="en-US"/>
          </a:p>
        </p:txBody>
      </p:sp>
    </p:spTree>
    <p:extLst>
      <p:ext uri="{BB962C8B-B14F-4D97-AF65-F5344CB8AC3E}">
        <p14:creationId xmlns:p14="http://schemas.microsoft.com/office/powerpoint/2010/main" val="3672626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A07B5-B173-DF6D-8825-2E0979EEBC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21FB1E4-D6B9-4FC3-E573-39B7E43F70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1C8429-6B38-F40A-5889-1C04059F9FF6}"/>
              </a:ext>
            </a:extLst>
          </p:cNvPr>
          <p:cNvSpPr>
            <a:spLocks noGrp="1"/>
          </p:cNvSpPr>
          <p:nvPr>
            <p:ph type="dt" sz="half" idx="10"/>
          </p:nvPr>
        </p:nvSpPr>
        <p:spPr/>
        <p:txBody>
          <a:bodyPr/>
          <a:lstStyle/>
          <a:p>
            <a:fld id="{0CE00C50-3567-4ECB-AD85-B6A14DCD165B}" type="datetimeFigureOut">
              <a:rPr lang="en-US" smtClean="0"/>
              <a:t>10/7/2022</a:t>
            </a:fld>
            <a:endParaRPr lang="en-US"/>
          </a:p>
        </p:txBody>
      </p:sp>
      <p:sp>
        <p:nvSpPr>
          <p:cNvPr id="5" name="Footer Placeholder 4">
            <a:extLst>
              <a:ext uri="{FF2B5EF4-FFF2-40B4-BE49-F238E27FC236}">
                <a16:creationId xmlns:a16="http://schemas.microsoft.com/office/drawing/2014/main" id="{5474868A-2082-813A-DB63-87389DACF0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0F0BA8-C6AD-4448-3054-C010BF402A24}"/>
              </a:ext>
            </a:extLst>
          </p:cNvPr>
          <p:cNvSpPr>
            <a:spLocks noGrp="1"/>
          </p:cNvSpPr>
          <p:nvPr>
            <p:ph type="sldNum" sz="quarter" idx="12"/>
          </p:nvPr>
        </p:nvSpPr>
        <p:spPr/>
        <p:txBody>
          <a:bodyPr/>
          <a:lstStyle/>
          <a:p>
            <a:fld id="{F83C0D1F-DEF2-4FFA-8F87-E80AD7A8C88E}" type="slidenum">
              <a:rPr lang="en-US" smtClean="0"/>
              <a:t>‹#›</a:t>
            </a:fld>
            <a:endParaRPr lang="en-US"/>
          </a:p>
        </p:txBody>
      </p:sp>
    </p:spTree>
    <p:extLst>
      <p:ext uri="{BB962C8B-B14F-4D97-AF65-F5344CB8AC3E}">
        <p14:creationId xmlns:p14="http://schemas.microsoft.com/office/powerpoint/2010/main" val="41217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0700DA-A87C-D054-9469-79F1920CD5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C059AF-B922-0CB1-6536-87434839FF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B2C5A2-07A2-8F22-A325-24834A251F00}"/>
              </a:ext>
            </a:extLst>
          </p:cNvPr>
          <p:cNvSpPr>
            <a:spLocks noGrp="1"/>
          </p:cNvSpPr>
          <p:nvPr>
            <p:ph type="dt" sz="half" idx="10"/>
          </p:nvPr>
        </p:nvSpPr>
        <p:spPr/>
        <p:txBody>
          <a:bodyPr/>
          <a:lstStyle/>
          <a:p>
            <a:fld id="{0CE00C50-3567-4ECB-AD85-B6A14DCD165B}" type="datetimeFigureOut">
              <a:rPr lang="en-US" smtClean="0"/>
              <a:t>10/7/2022</a:t>
            </a:fld>
            <a:endParaRPr lang="en-US"/>
          </a:p>
        </p:txBody>
      </p:sp>
      <p:sp>
        <p:nvSpPr>
          <p:cNvPr id="5" name="Footer Placeholder 4">
            <a:extLst>
              <a:ext uri="{FF2B5EF4-FFF2-40B4-BE49-F238E27FC236}">
                <a16:creationId xmlns:a16="http://schemas.microsoft.com/office/drawing/2014/main" id="{8FCBAA34-1FFA-4348-5BF9-31C33A20E6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ECD613-287A-C132-A002-D5631EAC42AB}"/>
              </a:ext>
            </a:extLst>
          </p:cNvPr>
          <p:cNvSpPr>
            <a:spLocks noGrp="1"/>
          </p:cNvSpPr>
          <p:nvPr>
            <p:ph type="sldNum" sz="quarter" idx="12"/>
          </p:nvPr>
        </p:nvSpPr>
        <p:spPr/>
        <p:txBody>
          <a:bodyPr/>
          <a:lstStyle/>
          <a:p>
            <a:fld id="{F83C0D1F-DEF2-4FFA-8F87-E80AD7A8C88E}" type="slidenum">
              <a:rPr lang="en-US" smtClean="0"/>
              <a:t>‹#›</a:t>
            </a:fld>
            <a:endParaRPr lang="en-US"/>
          </a:p>
        </p:txBody>
      </p:sp>
    </p:spTree>
    <p:extLst>
      <p:ext uri="{BB962C8B-B14F-4D97-AF65-F5344CB8AC3E}">
        <p14:creationId xmlns:p14="http://schemas.microsoft.com/office/powerpoint/2010/main" val="4028795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97DBE-DF4F-E50D-E750-765590A013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35DAC3-1761-E8A6-3326-BAF382823A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E726EA-058E-A264-B7A2-BD74B8A3AD49}"/>
              </a:ext>
            </a:extLst>
          </p:cNvPr>
          <p:cNvSpPr>
            <a:spLocks noGrp="1"/>
          </p:cNvSpPr>
          <p:nvPr>
            <p:ph type="dt" sz="half" idx="10"/>
          </p:nvPr>
        </p:nvSpPr>
        <p:spPr/>
        <p:txBody>
          <a:bodyPr/>
          <a:lstStyle/>
          <a:p>
            <a:fld id="{0CE00C50-3567-4ECB-AD85-B6A14DCD165B}" type="datetimeFigureOut">
              <a:rPr lang="en-US" smtClean="0"/>
              <a:t>10/7/2022</a:t>
            </a:fld>
            <a:endParaRPr lang="en-US"/>
          </a:p>
        </p:txBody>
      </p:sp>
      <p:sp>
        <p:nvSpPr>
          <p:cNvPr id="5" name="Footer Placeholder 4">
            <a:extLst>
              <a:ext uri="{FF2B5EF4-FFF2-40B4-BE49-F238E27FC236}">
                <a16:creationId xmlns:a16="http://schemas.microsoft.com/office/drawing/2014/main" id="{22606208-81BC-3BF9-0930-2BD4A8D6A0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D447DA-3465-D5DF-822C-D32B907D311E}"/>
              </a:ext>
            </a:extLst>
          </p:cNvPr>
          <p:cNvSpPr>
            <a:spLocks noGrp="1"/>
          </p:cNvSpPr>
          <p:nvPr>
            <p:ph type="sldNum" sz="quarter" idx="12"/>
          </p:nvPr>
        </p:nvSpPr>
        <p:spPr/>
        <p:txBody>
          <a:bodyPr/>
          <a:lstStyle/>
          <a:p>
            <a:fld id="{F83C0D1F-DEF2-4FFA-8F87-E80AD7A8C88E}" type="slidenum">
              <a:rPr lang="en-US" smtClean="0"/>
              <a:t>‹#›</a:t>
            </a:fld>
            <a:endParaRPr lang="en-US"/>
          </a:p>
        </p:txBody>
      </p:sp>
    </p:spTree>
    <p:extLst>
      <p:ext uri="{BB962C8B-B14F-4D97-AF65-F5344CB8AC3E}">
        <p14:creationId xmlns:p14="http://schemas.microsoft.com/office/powerpoint/2010/main" val="2747818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BE467-A1EA-9BA3-91B3-0A029718BB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DE96886-AE37-49A4-8CF3-297E7BBAD8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80B855-FB0F-4BDF-D795-F1B2FE82E560}"/>
              </a:ext>
            </a:extLst>
          </p:cNvPr>
          <p:cNvSpPr>
            <a:spLocks noGrp="1"/>
          </p:cNvSpPr>
          <p:nvPr>
            <p:ph type="dt" sz="half" idx="10"/>
          </p:nvPr>
        </p:nvSpPr>
        <p:spPr/>
        <p:txBody>
          <a:bodyPr/>
          <a:lstStyle/>
          <a:p>
            <a:fld id="{0CE00C50-3567-4ECB-AD85-B6A14DCD165B}" type="datetimeFigureOut">
              <a:rPr lang="en-US" smtClean="0"/>
              <a:t>10/7/2022</a:t>
            </a:fld>
            <a:endParaRPr lang="en-US"/>
          </a:p>
        </p:txBody>
      </p:sp>
      <p:sp>
        <p:nvSpPr>
          <p:cNvPr id="5" name="Footer Placeholder 4">
            <a:extLst>
              <a:ext uri="{FF2B5EF4-FFF2-40B4-BE49-F238E27FC236}">
                <a16:creationId xmlns:a16="http://schemas.microsoft.com/office/drawing/2014/main" id="{A17E7A51-F8A6-AAAC-A5A0-B65C64AB40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336CEA-20A9-5227-67BD-6DF32B34ABA1}"/>
              </a:ext>
            </a:extLst>
          </p:cNvPr>
          <p:cNvSpPr>
            <a:spLocks noGrp="1"/>
          </p:cNvSpPr>
          <p:nvPr>
            <p:ph type="sldNum" sz="quarter" idx="12"/>
          </p:nvPr>
        </p:nvSpPr>
        <p:spPr/>
        <p:txBody>
          <a:bodyPr/>
          <a:lstStyle/>
          <a:p>
            <a:fld id="{F83C0D1F-DEF2-4FFA-8F87-E80AD7A8C88E}" type="slidenum">
              <a:rPr lang="en-US" smtClean="0"/>
              <a:t>‹#›</a:t>
            </a:fld>
            <a:endParaRPr lang="en-US"/>
          </a:p>
        </p:txBody>
      </p:sp>
    </p:spTree>
    <p:extLst>
      <p:ext uri="{BB962C8B-B14F-4D97-AF65-F5344CB8AC3E}">
        <p14:creationId xmlns:p14="http://schemas.microsoft.com/office/powerpoint/2010/main" val="3704662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AEDAC-4BCF-A025-60D3-5FFB8AE2D8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023155-DA65-1B9E-1F4B-2C5E432F74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A15B16-E0AD-A93F-20C6-F311612453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1587612-31C3-1E77-FCD2-36E758D4F3A0}"/>
              </a:ext>
            </a:extLst>
          </p:cNvPr>
          <p:cNvSpPr>
            <a:spLocks noGrp="1"/>
          </p:cNvSpPr>
          <p:nvPr>
            <p:ph type="dt" sz="half" idx="10"/>
          </p:nvPr>
        </p:nvSpPr>
        <p:spPr/>
        <p:txBody>
          <a:bodyPr/>
          <a:lstStyle/>
          <a:p>
            <a:fld id="{0CE00C50-3567-4ECB-AD85-B6A14DCD165B}" type="datetimeFigureOut">
              <a:rPr lang="en-US" smtClean="0"/>
              <a:t>10/7/2022</a:t>
            </a:fld>
            <a:endParaRPr lang="en-US"/>
          </a:p>
        </p:txBody>
      </p:sp>
      <p:sp>
        <p:nvSpPr>
          <p:cNvPr id="6" name="Footer Placeholder 5">
            <a:extLst>
              <a:ext uri="{FF2B5EF4-FFF2-40B4-BE49-F238E27FC236}">
                <a16:creationId xmlns:a16="http://schemas.microsoft.com/office/drawing/2014/main" id="{33091240-247D-6093-1A53-07E07AFF0E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EB370F-8F9F-E3A5-7D8F-73EBCC251DDE}"/>
              </a:ext>
            </a:extLst>
          </p:cNvPr>
          <p:cNvSpPr>
            <a:spLocks noGrp="1"/>
          </p:cNvSpPr>
          <p:nvPr>
            <p:ph type="sldNum" sz="quarter" idx="12"/>
          </p:nvPr>
        </p:nvSpPr>
        <p:spPr/>
        <p:txBody>
          <a:bodyPr/>
          <a:lstStyle/>
          <a:p>
            <a:fld id="{F83C0D1F-DEF2-4FFA-8F87-E80AD7A8C88E}" type="slidenum">
              <a:rPr lang="en-US" smtClean="0"/>
              <a:t>‹#›</a:t>
            </a:fld>
            <a:endParaRPr lang="en-US"/>
          </a:p>
        </p:txBody>
      </p:sp>
    </p:spTree>
    <p:extLst>
      <p:ext uri="{BB962C8B-B14F-4D97-AF65-F5344CB8AC3E}">
        <p14:creationId xmlns:p14="http://schemas.microsoft.com/office/powerpoint/2010/main" val="2587577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05B02-FF64-AA21-844D-0577954B55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2BBA9F-20F8-E0C6-D269-B145363721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904E3E-C41E-7AAC-9CA9-6474EABA69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54E3A1-2619-462D-E523-147C462731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3A1909-25C0-264E-DB97-D860AF1689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CA5AC30-28C5-406F-7BD7-4FCA3A05F1A1}"/>
              </a:ext>
            </a:extLst>
          </p:cNvPr>
          <p:cNvSpPr>
            <a:spLocks noGrp="1"/>
          </p:cNvSpPr>
          <p:nvPr>
            <p:ph type="dt" sz="half" idx="10"/>
          </p:nvPr>
        </p:nvSpPr>
        <p:spPr/>
        <p:txBody>
          <a:bodyPr/>
          <a:lstStyle/>
          <a:p>
            <a:fld id="{0CE00C50-3567-4ECB-AD85-B6A14DCD165B}" type="datetimeFigureOut">
              <a:rPr lang="en-US" smtClean="0"/>
              <a:t>10/7/2022</a:t>
            </a:fld>
            <a:endParaRPr lang="en-US"/>
          </a:p>
        </p:txBody>
      </p:sp>
      <p:sp>
        <p:nvSpPr>
          <p:cNvPr id="8" name="Footer Placeholder 7">
            <a:extLst>
              <a:ext uri="{FF2B5EF4-FFF2-40B4-BE49-F238E27FC236}">
                <a16:creationId xmlns:a16="http://schemas.microsoft.com/office/drawing/2014/main" id="{169A5CCC-7244-532A-DB79-371C066947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4F0D16C-500E-0CF6-DD2B-B4DA86B99284}"/>
              </a:ext>
            </a:extLst>
          </p:cNvPr>
          <p:cNvSpPr>
            <a:spLocks noGrp="1"/>
          </p:cNvSpPr>
          <p:nvPr>
            <p:ph type="sldNum" sz="quarter" idx="12"/>
          </p:nvPr>
        </p:nvSpPr>
        <p:spPr/>
        <p:txBody>
          <a:bodyPr/>
          <a:lstStyle/>
          <a:p>
            <a:fld id="{F83C0D1F-DEF2-4FFA-8F87-E80AD7A8C88E}" type="slidenum">
              <a:rPr lang="en-US" smtClean="0"/>
              <a:t>‹#›</a:t>
            </a:fld>
            <a:endParaRPr lang="en-US"/>
          </a:p>
        </p:txBody>
      </p:sp>
    </p:spTree>
    <p:extLst>
      <p:ext uri="{BB962C8B-B14F-4D97-AF65-F5344CB8AC3E}">
        <p14:creationId xmlns:p14="http://schemas.microsoft.com/office/powerpoint/2010/main" val="1273238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04B8F-A553-595F-03C8-A61CA07B86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A3B2286-4160-66DF-D715-17DF687FCE31}"/>
              </a:ext>
            </a:extLst>
          </p:cNvPr>
          <p:cNvSpPr>
            <a:spLocks noGrp="1"/>
          </p:cNvSpPr>
          <p:nvPr>
            <p:ph type="dt" sz="half" idx="10"/>
          </p:nvPr>
        </p:nvSpPr>
        <p:spPr/>
        <p:txBody>
          <a:bodyPr/>
          <a:lstStyle/>
          <a:p>
            <a:fld id="{0CE00C50-3567-4ECB-AD85-B6A14DCD165B}" type="datetimeFigureOut">
              <a:rPr lang="en-US" smtClean="0"/>
              <a:t>10/7/2022</a:t>
            </a:fld>
            <a:endParaRPr lang="en-US"/>
          </a:p>
        </p:txBody>
      </p:sp>
      <p:sp>
        <p:nvSpPr>
          <p:cNvPr id="4" name="Footer Placeholder 3">
            <a:extLst>
              <a:ext uri="{FF2B5EF4-FFF2-40B4-BE49-F238E27FC236}">
                <a16:creationId xmlns:a16="http://schemas.microsoft.com/office/drawing/2014/main" id="{FDCB3EB5-1D6C-ADE6-A0C4-EFDDA30ED3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3418842-CC0E-2FD1-37DA-C92477B97924}"/>
              </a:ext>
            </a:extLst>
          </p:cNvPr>
          <p:cNvSpPr>
            <a:spLocks noGrp="1"/>
          </p:cNvSpPr>
          <p:nvPr>
            <p:ph type="sldNum" sz="quarter" idx="12"/>
          </p:nvPr>
        </p:nvSpPr>
        <p:spPr/>
        <p:txBody>
          <a:bodyPr/>
          <a:lstStyle/>
          <a:p>
            <a:fld id="{F83C0D1F-DEF2-4FFA-8F87-E80AD7A8C88E}" type="slidenum">
              <a:rPr lang="en-US" smtClean="0"/>
              <a:t>‹#›</a:t>
            </a:fld>
            <a:endParaRPr lang="en-US"/>
          </a:p>
        </p:txBody>
      </p:sp>
    </p:spTree>
    <p:extLst>
      <p:ext uri="{BB962C8B-B14F-4D97-AF65-F5344CB8AC3E}">
        <p14:creationId xmlns:p14="http://schemas.microsoft.com/office/powerpoint/2010/main" val="2253638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A363F5-3F6D-D977-B6DA-5F73261CC259}"/>
              </a:ext>
            </a:extLst>
          </p:cNvPr>
          <p:cNvSpPr>
            <a:spLocks noGrp="1"/>
          </p:cNvSpPr>
          <p:nvPr>
            <p:ph type="dt" sz="half" idx="10"/>
          </p:nvPr>
        </p:nvSpPr>
        <p:spPr/>
        <p:txBody>
          <a:bodyPr/>
          <a:lstStyle/>
          <a:p>
            <a:fld id="{0CE00C50-3567-4ECB-AD85-B6A14DCD165B}" type="datetimeFigureOut">
              <a:rPr lang="en-US" smtClean="0"/>
              <a:t>10/7/2022</a:t>
            </a:fld>
            <a:endParaRPr lang="en-US"/>
          </a:p>
        </p:txBody>
      </p:sp>
      <p:sp>
        <p:nvSpPr>
          <p:cNvPr id="3" name="Footer Placeholder 2">
            <a:extLst>
              <a:ext uri="{FF2B5EF4-FFF2-40B4-BE49-F238E27FC236}">
                <a16:creationId xmlns:a16="http://schemas.microsoft.com/office/drawing/2014/main" id="{A4265025-6963-18F7-479B-B9E4376E2B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1EAB8A-2379-50DC-A3A5-265C9FF1B627}"/>
              </a:ext>
            </a:extLst>
          </p:cNvPr>
          <p:cNvSpPr>
            <a:spLocks noGrp="1"/>
          </p:cNvSpPr>
          <p:nvPr>
            <p:ph type="sldNum" sz="quarter" idx="12"/>
          </p:nvPr>
        </p:nvSpPr>
        <p:spPr/>
        <p:txBody>
          <a:bodyPr/>
          <a:lstStyle/>
          <a:p>
            <a:fld id="{F83C0D1F-DEF2-4FFA-8F87-E80AD7A8C88E}" type="slidenum">
              <a:rPr lang="en-US" smtClean="0"/>
              <a:t>‹#›</a:t>
            </a:fld>
            <a:endParaRPr lang="en-US"/>
          </a:p>
        </p:txBody>
      </p:sp>
    </p:spTree>
    <p:extLst>
      <p:ext uri="{BB962C8B-B14F-4D97-AF65-F5344CB8AC3E}">
        <p14:creationId xmlns:p14="http://schemas.microsoft.com/office/powerpoint/2010/main" val="3652964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9A40F-D259-ADB3-8C9A-9B50B2A2C0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D547F5-9711-C8CE-8A1D-4AD3904E91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3D2F315-E570-7962-6DB0-949B46F0BE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C5271E-F09A-7E40-9C18-C66FDA133E8D}"/>
              </a:ext>
            </a:extLst>
          </p:cNvPr>
          <p:cNvSpPr>
            <a:spLocks noGrp="1"/>
          </p:cNvSpPr>
          <p:nvPr>
            <p:ph type="dt" sz="half" idx="10"/>
          </p:nvPr>
        </p:nvSpPr>
        <p:spPr/>
        <p:txBody>
          <a:bodyPr/>
          <a:lstStyle/>
          <a:p>
            <a:fld id="{0CE00C50-3567-4ECB-AD85-B6A14DCD165B}" type="datetimeFigureOut">
              <a:rPr lang="en-US" smtClean="0"/>
              <a:t>10/7/2022</a:t>
            </a:fld>
            <a:endParaRPr lang="en-US"/>
          </a:p>
        </p:txBody>
      </p:sp>
      <p:sp>
        <p:nvSpPr>
          <p:cNvPr id="6" name="Footer Placeholder 5">
            <a:extLst>
              <a:ext uri="{FF2B5EF4-FFF2-40B4-BE49-F238E27FC236}">
                <a16:creationId xmlns:a16="http://schemas.microsoft.com/office/drawing/2014/main" id="{0F744161-8259-3D50-4EF1-E2AF0C60B2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025C31-7CE1-1415-BE98-C19A4DA84F9B}"/>
              </a:ext>
            </a:extLst>
          </p:cNvPr>
          <p:cNvSpPr>
            <a:spLocks noGrp="1"/>
          </p:cNvSpPr>
          <p:nvPr>
            <p:ph type="sldNum" sz="quarter" idx="12"/>
          </p:nvPr>
        </p:nvSpPr>
        <p:spPr/>
        <p:txBody>
          <a:bodyPr/>
          <a:lstStyle/>
          <a:p>
            <a:fld id="{F83C0D1F-DEF2-4FFA-8F87-E80AD7A8C88E}" type="slidenum">
              <a:rPr lang="en-US" smtClean="0"/>
              <a:t>‹#›</a:t>
            </a:fld>
            <a:endParaRPr lang="en-US"/>
          </a:p>
        </p:txBody>
      </p:sp>
    </p:spTree>
    <p:extLst>
      <p:ext uri="{BB962C8B-B14F-4D97-AF65-F5344CB8AC3E}">
        <p14:creationId xmlns:p14="http://schemas.microsoft.com/office/powerpoint/2010/main" val="3634600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E4B19-832B-C072-4CAE-B0B97D644E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D2B2AB-9D25-B9BB-DA52-BA5EC27766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749989C-6A8F-ACD4-27EF-2A3376A559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865332-3717-DD8D-4233-F2D996440DE5}"/>
              </a:ext>
            </a:extLst>
          </p:cNvPr>
          <p:cNvSpPr>
            <a:spLocks noGrp="1"/>
          </p:cNvSpPr>
          <p:nvPr>
            <p:ph type="dt" sz="half" idx="10"/>
          </p:nvPr>
        </p:nvSpPr>
        <p:spPr/>
        <p:txBody>
          <a:bodyPr/>
          <a:lstStyle/>
          <a:p>
            <a:fld id="{0CE00C50-3567-4ECB-AD85-B6A14DCD165B}" type="datetimeFigureOut">
              <a:rPr lang="en-US" smtClean="0"/>
              <a:t>10/7/2022</a:t>
            </a:fld>
            <a:endParaRPr lang="en-US"/>
          </a:p>
        </p:txBody>
      </p:sp>
      <p:sp>
        <p:nvSpPr>
          <p:cNvPr id="6" name="Footer Placeholder 5">
            <a:extLst>
              <a:ext uri="{FF2B5EF4-FFF2-40B4-BE49-F238E27FC236}">
                <a16:creationId xmlns:a16="http://schemas.microsoft.com/office/drawing/2014/main" id="{13904FB1-3274-1912-AC02-7E37E91341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C3CC01-2315-C988-23BE-4D28A905A62F}"/>
              </a:ext>
            </a:extLst>
          </p:cNvPr>
          <p:cNvSpPr>
            <a:spLocks noGrp="1"/>
          </p:cNvSpPr>
          <p:nvPr>
            <p:ph type="sldNum" sz="quarter" idx="12"/>
          </p:nvPr>
        </p:nvSpPr>
        <p:spPr/>
        <p:txBody>
          <a:bodyPr/>
          <a:lstStyle/>
          <a:p>
            <a:fld id="{F83C0D1F-DEF2-4FFA-8F87-E80AD7A8C88E}" type="slidenum">
              <a:rPr lang="en-US" smtClean="0"/>
              <a:t>‹#›</a:t>
            </a:fld>
            <a:endParaRPr lang="en-US"/>
          </a:p>
        </p:txBody>
      </p:sp>
    </p:spTree>
    <p:extLst>
      <p:ext uri="{BB962C8B-B14F-4D97-AF65-F5344CB8AC3E}">
        <p14:creationId xmlns:p14="http://schemas.microsoft.com/office/powerpoint/2010/main" val="4194337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BDEB7C-625B-5E0D-B398-00BBD08C3F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347B2D-9C3E-10D0-5499-AAAA2396B8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DE7C1D-ABCC-C6CE-FBAE-E2598A5CA3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E00C50-3567-4ECB-AD85-B6A14DCD165B}" type="datetimeFigureOut">
              <a:rPr lang="en-US" smtClean="0"/>
              <a:t>10/7/2022</a:t>
            </a:fld>
            <a:endParaRPr lang="en-US"/>
          </a:p>
        </p:txBody>
      </p:sp>
      <p:sp>
        <p:nvSpPr>
          <p:cNvPr id="5" name="Footer Placeholder 4">
            <a:extLst>
              <a:ext uri="{FF2B5EF4-FFF2-40B4-BE49-F238E27FC236}">
                <a16:creationId xmlns:a16="http://schemas.microsoft.com/office/drawing/2014/main" id="{EA32AE0C-2D5D-F38F-1EBC-68C69A0537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EF410F3-5192-C529-E45B-0D156D5C1A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3C0D1F-DEF2-4FFA-8F87-E80AD7A8C88E}" type="slidenum">
              <a:rPr lang="en-US" smtClean="0"/>
              <a:t>‹#›</a:t>
            </a:fld>
            <a:endParaRPr lang="en-US"/>
          </a:p>
        </p:txBody>
      </p:sp>
    </p:spTree>
    <p:extLst>
      <p:ext uri="{BB962C8B-B14F-4D97-AF65-F5344CB8AC3E}">
        <p14:creationId xmlns:p14="http://schemas.microsoft.com/office/powerpoint/2010/main" val="1066213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om.labeb.com/ct/desktop-computers-123"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om.labeb.com/ct/laptops-12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om.labeb.com/ct/tablets-242" TargetMode="External"/><Relationship Id="rId2" Type="http://schemas.openxmlformats.org/officeDocument/2006/relationships/hyperlink" Target="https://om.labeb.com/ct/smartphones-243" TargetMode="External"/><Relationship Id="rId1" Type="http://schemas.openxmlformats.org/officeDocument/2006/relationships/slideLayout" Target="../slideLayouts/slideLayout2.xml"/><Relationship Id="rId4" Type="http://schemas.openxmlformats.org/officeDocument/2006/relationships/hyperlink" Target="https://om.labeb.com/ct/smart-watches-248"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5886C19-C4B1-3B41-E4BB-086686BBE80E}"/>
              </a:ext>
            </a:extLst>
          </p:cNvPr>
          <p:cNvSpPr txBox="1"/>
          <p:nvPr/>
        </p:nvSpPr>
        <p:spPr>
          <a:xfrm>
            <a:off x="1280160" y="642649"/>
            <a:ext cx="8426548" cy="954107"/>
          </a:xfrm>
          <a:prstGeom prst="rect">
            <a:avLst/>
          </a:prstGeom>
          <a:noFill/>
        </p:spPr>
        <p:txBody>
          <a:bodyPr wrap="square">
            <a:spAutoFit/>
          </a:bodyPr>
          <a:lstStyle/>
          <a:p>
            <a:pPr algn="ctr"/>
            <a:r>
              <a:rPr lang="ar-EG" sz="3200" b="1" i="0" dirty="0">
                <a:solidFill>
                  <a:srgbClr val="292B2C"/>
                </a:solidFill>
                <a:effectLst/>
                <a:latin typeface="Droid-Arabic-Kufi"/>
              </a:rPr>
              <a:t>رحلة تطور الحواسيب عبر التاريخ وأجيالها المختلفة</a:t>
            </a:r>
          </a:p>
          <a:p>
            <a:pPr algn="ctr"/>
            <a:r>
              <a:rPr lang="ar-EG" sz="2400" b="1" i="0" dirty="0">
                <a:solidFill>
                  <a:srgbClr val="3D4759"/>
                </a:solidFill>
                <a:effectLst/>
                <a:latin typeface="Droid-Arabic-Kufi"/>
              </a:rPr>
              <a:t>مسيرة تطور الحاسبات منذ اختراعها حتى يومنا هذا، وما هو مستقبل الحواسيب</a:t>
            </a:r>
          </a:p>
        </p:txBody>
      </p:sp>
      <p:pic>
        <p:nvPicPr>
          <p:cNvPr id="7" name="Picture 6">
            <a:extLst>
              <a:ext uri="{FF2B5EF4-FFF2-40B4-BE49-F238E27FC236}">
                <a16:creationId xmlns:a16="http://schemas.microsoft.com/office/drawing/2014/main" id="{67AB3021-F20E-A4B1-0A21-DC7DDC74BC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8068" y="2771334"/>
            <a:ext cx="9144000" cy="3400132"/>
          </a:xfrm>
          <a:prstGeom prst="rect">
            <a:avLst/>
          </a:prstGeom>
        </p:spPr>
      </p:pic>
      <p:sp>
        <p:nvSpPr>
          <p:cNvPr id="9" name="TextBox 8">
            <a:extLst>
              <a:ext uri="{FF2B5EF4-FFF2-40B4-BE49-F238E27FC236}">
                <a16:creationId xmlns:a16="http://schemas.microsoft.com/office/drawing/2014/main" id="{8D6157C5-2FD2-26BE-7541-372BE8673779}"/>
              </a:ext>
            </a:extLst>
          </p:cNvPr>
          <p:cNvSpPr txBox="1"/>
          <p:nvPr/>
        </p:nvSpPr>
        <p:spPr>
          <a:xfrm>
            <a:off x="3049172" y="5801140"/>
            <a:ext cx="6098344" cy="461665"/>
          </a:xfrm>
          <a:prstGeom prst="rect">
            <a:avLst/>
          </a:prstGeom>
          <a:noFill/>
        </p:spPr>
        <p:txBody>
          <a:bodyPr wrap="square">
            <a:spAutoFit/>
          </a:bodyPr>
          <a:lstStyle/>
          <a:p>
            <a:pPr algn="ctr"/>
            <a:r>
              <a:rPr lang="ar-EG" sz="2400" b="1" i="0" dirty="0">
                <a:effectLst/>
                <a:latin typeface="Droid-Arabic-Kufi"/>
              </a:rPr>
              <a:t>تطور الحواسيب عبر التاريخ</a:t>
            </a:r>
            <a:endParaRPr lang="en-US" sz="2400" b="1" dirty="0"/>
          </a:p>
        </p:txBody>
      </p:sp>
    </p:spTree>
    <p:extLst>
      <p:ext uri="{BB962C8B-B14F-4D97-AF65-F5344CB8AC3E}">
        <p14:creationId xmlns:p14="http://schemas.microsoft.com/office/powerpoint/2010/main" val="3928701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362FF-2FCB-0D83-FB82-C8990D9F100E}"/>
              </a:ext>
            </a:extLst>
          </p:cNvPr>
          <p:cNvSpPr>
            <a:spLocks noGrp="1"/>
          </p:cNvSpPr>
          <p:nvPr>
            <p:ph type="title"/>
          </p:nvPr>
        </p:nvSpPr>
        <p:spPr/>
        <p:txBody>
          <a:bodyPr/>
          <a:lstStyle/>
          <a:p>
            <a:pPr algn="ctr"/>
            <a:r>
              <a:rPr lang="ar-EG" b="1" i="0" dirty="0">
                <a:solidFill>
                  <a:srgbClr val="F75239"/>
                </a:solidFill>
                <a:effectLst/>
                <a:latin typeface="Droid-Arabic-Kufi"/>
              </a:rPr>
              <a:t>الجيل الثاني للحواسيب: الترانزستورات</a:t>
            </a:r>
            <a:br>
              <a:rPr lang="ar-EG" b="1" i="0" dirty="0">
                <a:solidFill>
                  <a:srgbClr val="F75239"/>
                </a:solidFill>
                <a:effectLst/>
                <a:latin typeface="Droid-Arabic-Kufi"/>
              </a:rPr>
            </a:br>
            <a:endParaRPr lang="en-US" dirty="0"/>
          </a:p>
        </p:txBody>
      </p:sp>
      <p:pic>
        <p:nvPicPr>
          <p:cNvPr id="7" name="Picture 6">
            <a:extLst>
              <a:ext uri="{FF2B5EF4-FFF2-40B4-BE49-F238E27FC236}">
                <a16:creationId xmlns:a16="http://schemas.microsoft.com/office/drawing/2014/main" id="{DF383E88-DAE4-4792-F561-8D88A17202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615001"/>
            <a:ext cx="9144000" cy="4781550"/>
          </a:xfrm>
          <a:prstGeom prst="rect">
            <a:avLst/>
          </a:prstGeom>
        </p:spPr>
      </p:pic>
      <p:sp>
        <p:nvSpPr>
          <p:cNvPr id="9" name="TextBox 8">
            <a:extLst>
              <a:ext uri="{FF2B5EF4-FFF2-40B4-BE49-F238E27FC236}">
                <a16:creationId xmlns:a16="http://schemas.microsoft.com/office/drawing/2014/main" id="{975D273C-362F-F412-25D6-49108FC92766}"/>
              </a:ext>
            </a:extLst>
          </p:cNvPr>
          <p:cNvSpPr txBox="1"/>
          <p:nvPr/>
        </p:nvSpPr>
        <p:spPr>
          <a:xfrm>
            <a:off x="3049172" y="5984020"/>
            <a:ext cx="6098344" cy="400110"/>
          </a:xfrm>
          <a:prstGeom prst="rect">
            <a:avLst/>
          </a:prstGeom>
          <a:noFill/>
        </p:spPr>
        <p:txBody>
          <a:bodyPr wrap="square">
            <a:spAutoFit/>
          </a:bodyPr>
          <a:lstStyle/>
          <a:p>
            <a:pPr algn="ctr"/>
            <a:r>
              <a:rPr lang="ar-EG" sz="2000" b="1" i="0" dirty="0">
                <a:effectLst/>
                <a:latin typeface="Droid-Arabic-Kufi"/>
              </a:rPr>
              <a:t>صورة مجموعة من الترانزستورات</a:t>
            </a:r>
            <a:endParaRPr lang="en-US" sz="2000" b="1" dirty="0"/>
          </a:p>
        </p:txBody>
      </p:sp>
    </p:spTree>
    <p:extLst>
      <p:ext uri="{BB962C8B-B14F-4D97-AF65-F5344CB8AC3E}">
        <p14:creationId xmlns:p14="http://schemas.microsoft.com/office/powerpoint/2010/main" val="109838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15E19-30D4-B984-A3DF-807E38D9724F}"/>
              </a:ext>
            </a:extLst>
          </p:cNvPr>
          <p:cNvSpPr>
            <a:spLocks noGrp="1"/>
          </p:cNvSpPr>
          <p:nvPr>
            <p:ph type="title"/>
          </p:nvPr>
        </p:nvSpPr>
        <p:spPr/>
        <p:txBody>
          <a:bodyPr/>
          <a:lstStyle/>
          <a:p>
            <a:pPr algn="ctr"/>
            <a:r>
              <a:rPr lang="ar-EG" b="1" i="0" dirty="0">
                <a:solidFill>
                  <a:srgbClr val="F75239"/>
                </a:solidFill>
                <a:effectLst/>
                <a:latin typeface="Droid-Arabic-Kufi"/>
              </a:rPr>
              <a:t>الجيل الثاني للحواسيب: الترانزستورات</a:t>
            </a:r>
            <a:br>
              <a:rPr lang="ar-EG" b="1" i="0" dirty="0">
                <a:solidFill>
                  <a:srgbClr val="F75239"/>
                </a:solidFill>
                <a:effectLst/>
                <a:latin typeface="Droid-Arabic-Kufi"/>
              </a:rPr>
            </a:br>
            <a:endParaRPr lang="en-US" dirty="0"/>
          </a:p>
        </p:txBody>
      </p:sp>
      <p:sp>
        <p:nvSpPr>
          <p:cNvPr id="3" name="Content Placeholder 2">
            <a:extLst>
              <a:ext uri="{FF2B5EF4-FFF2-40B4-BE49-F238E27FC236}">
                <a16:creationId xmlns:a16="http://schemas.microsoft.com/office/drawing/2014/main" id="{F6BE2C3E-9D96-FD19-B789-CB315D96033B}"/>
              </a:ext>
            </a:extLst>
          </p:cNvPr>
          <p:cNvSpPr>
            <a:spLocks noGrp="1"/>
          </p:cNvSpPr>
          <p:nvPr>
            <p:ph idx="1"/>
          </p:nvPr>
        </p:nvSpPr>
        <p:spPr>
          <a:xfrm>
            <a:off x="838200" y="1955409"/>
            <a:ext cx="10515600" cy="4221554"/>
          </a:xfrm>
        </p:spPr>
        <p:txBody>
          <a:bodyPr/>
          <a:lstStyle/>
          <a:p>
            <a:pPr algn="just" rtl="1"/>
            <a:r>
              <a:rPr lang="ar-EG" b="0" i="0" dirty="0">
                <a:solidFill>
                  <a:srgbClr val="000000"/>
                </a:solidFill>
                <a:effectLst/>
                <a:latin typeface="Droid-Arabic-Kufi"/>
              </a:rPr>
              <a:t>كان الانتقال إلى الترانزستورات مهماً للغاية من ناحية تقليل الصرف الكهربائي بشكل كبير، بالإضافة إلى التخلص من العديد من الأجزاء المتحركة. </a:t>
            </a:r>
          </a:p>
          <a:p>
            <a:pPr algn="just" rtl="1"/>
            <a:endParaRPr lang="ar-EG" b="0" i="0" dirty="0">
              <a:solidFill>
                <a:srgbClr val="000000"/>
              </a:solidFill>
              <a:effectLst/>
              <a:latin typeface="Droid-Arabic-Kufi"/>
            </a:endParaRPr>
          </a:p>
          <a:p>
            <a:pPr algn="just" rtl="1"/>
            <a:r>
              <a:rPr lang="ar-EG" b="0" i="0" dirty="0">
                <a:solidFill>
                  <a:srgbClr val="000000"/>
                </a:solidFill>
                <a:effectLst/>
                <a:latin typeface="Droid-Arabic-Kufi"/>
              </a:rPr>
              <a:t>بالمحصلة كانت الحواسيب المعتمدة على الترانزستورات أصغر حجماً وأقل استهلاكاً للطاقة وأسرع بشكل كبير مع ناتج حراري أصغر، لكنها بقيت محصورة بالعمل الخطي؛ أي إنجاز عملية واحدة فقط دون وجود أي تعدد للمهام. </a:t>
            </a:r>
          </a:p>
          <a:p>
            <a:pPr algn="just" rtl="1"/>
            <a:endParaRPr lang="ar-EG" b="0" i="0" dirty="0">
              <a:solidFill>
                <a:srgbClr val="000000"/>
              </a:solidFill>
              <a:effectLst/>
              <a:latin typeface="Droid-Arabic-Kufi"/>
            </a:endParaRPr>
          </a:p>
          <a:p>
            <a:pPr algn="just" rtl="1"/>
            <a:r>
              <a:rPr lang="ar-EG" b="0" i="0" dirty="0">
                <a:solidFill>
                  <a:srgbClr val="000000"/>
                </a:solidFill>
                <a:effectLst/>
                <a:latin typeface="Droid-Arabic-Kufi"/>
              </a:rPr>
              <a:t>يعتبر حاسوب </a:t>
            </a:r>
            <a:r>
              <a:rPr lang="en-US" b="0" i="0" dirty="0">
                <a:solidFill>
                  <a:srgbClr val="000000"/>
                </a:solidFill>
                <a:effectLst/>
                <a:latin typeface="Droid-Arabic-Kufi"/>
              </a:rPr>
              <a:t>(IBM 704) </a:t>
            </a:r>
            <a:r>
              <a:rPr lang="ar-EG" b="0" i="0" dirty="0">
                <a:solidFill>
                  <a:srgbClr val="000000"/>
                </a:solidFill>
                <a:effectLst/>
                <a:latin typeface="Droid-Arabic-Kufi"/>
              </a:rPr>
              <a:t> أول حواسيب هذا الجيل.</a:t>
            </a:r>
            <a:endParaRPr lang="en-US" dirty="0"/>
          </a:p>
        </p:txBody>
      </p:sp>
    </p:spTree>
    <p:extLst>
      <p:ext uri="{BB962C8B-B14F-4D97-AF65-F5344CB8AC3E}">
        <p14:creationId xmlns:p14="http://schemas.microsoft.com/office/powerpoint/2010/main" val="1764321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45659-9DA1-BD4F-3487-0C2693363006}"/>
              </a:ext>
            </a:extLst>
          </p:cNvPr>
          <p:cNvSpPr>
            <a:spLocks noGrp="1"/>
          </p:cNvSpPr>
          <p:nvPr>
            <p:ph type="title"/>
          </p:nvPr>
        </p:nvSpPr>
        <p:spPr/>
        <p:txBody>
          <a:bodyPr/>
          <a:lstStyle/>
          <a:p>
            <a:pPr algn="ctr"/>
            <a:r>
              <a:rPr lang="ar-EG" b="1" i="0" dirty="0">
                <a:solidFill>
                  <a:srgbClr val="F75239"/>
                </a:solidFill>
                <a:effectLst/>
                <a:latin typeface="Droid-Arabic-Kufi"/>
              </a:rPr>
              <a:t>الجيل الثالث للحواسيب: الدارات المتكاملة</a:t>
            </a:r>
            <a:endParaRPr lang="en-US" dirty="0"/>
          </a:p>
        </p:txBody>
      </p:sp>
      <p:sp>
        <p:nvSpPr>
          <p:cNvPr id="3" name="Content Placeholder 2">
            <a:extLst>
              <a:ext uri="{FF2B5EF4-FFF2-40B4-BE49-F238E27FC236}">
                <a16:creationId xmlns:a16="http://schemas.microsoft.com/office/drawing/2014/main" id="{1CC88E7A-4977-CD51-0DBD-95090EFA88EF}"/>
              </a:ext>
            </a:extLst>
          </p:cNvPr>
          <p:cNvSpPr>
            <a:spLocks noGrp="1"/>
          </p:cNvSpPr>
          <p:nvPr>
            <p:ph idx="1"/>
          </p:nvPr>
        </p:nvSpPr>
        <p:spPr>
          <a:xfrm>
            <a:off x="838200" y="2166425"/>
            <a:ext cx="10515600" cy="4010538"/>
          </a:xfrm>
        </p:spPr>
        <p:txBody>
          <a:bodyPr/>
          <a:lstStyle/>
          <a:p>
            <a:pPr algn="r" rtl="1"/>
            <a:r>
              <a:rPr lang="ar-EG" b="0" i="0" dirty="0">
                <a:solidFill>
                  <a:srgbClr val="000000"/>
                </a:solidFill>
                <a:effectLst/>
                <a:latin typeface="Droid-Arabic-Kufi"/>
              </a:rPr>
              <a:t>شكل تطوير الترانزستورات في خمسينيات القرن الماضي نقطة تحول في تاريخ الحوسبة وتاريخ العالم الحديث حتى، لكن التقنية لم تتوقف والترانزستورات التي كانت تعد معجزة تقنية باتت جزءاً من المعجزة التالية: الدارات المتكاملة</a:t>
            </a:r>
            <a:r>
              <a:rPr lang="ar-EG" dirty="0">
                <a:solidFill>
                  <a:srgbClr val="000000"/>
                </a:solidFill>
                <a:latin typeface="Droid-Arabic-Kufi"/>
              </a:rPr>
              <a:t> </a:t>
            </a:r>
            <a:r>
              <a:rPr lang="en-US" dirty="0">
                <a:solidFill>
                  <a:srgbClr val="000000"/>
                </a:solidFill>
                <a:latin typeface="Droid-Arabic-Kufi"/>
              </a:rPr>
              <a:t>integrated circuits)</a:t>
            </a:r>
            <a:r>
              <a:rPr lang="ar-EG" dirty="0">
                <a:solidFill>
                  <a:srgbClr val="000000"/>
                </a:solidFill>
                <a:latin typeface="Droid-Arabic-Kufi"/>
              </a:rPr>
              <a:t>)</a:t>
            </a:r>
            <a:r>
              <a:rPr lang="ar-EG" b="0" i="0" dirty="0">
                <a:solidFill>
                  <a:srgbClr val="000000"/>
                </a:solidFill>
                <a:effectLst/>
                <a:latin typeface="Droid-Arabic-Kufi"/>
              </a:rPr>
              <a:t>. </a:t>
            </a:r>
            <a:endParaRPr lang="en-US" b="0" i="0" dirty="0">
              <a:solidFill>
                <a:srgbClr val="000000"/>
              </a:solidFill>
              <a:effectLst/>
              <a:latin typeface="Droid-Arabic-Kufi"/>
            </a:endParaRPr>
          </a:p>
          <a:p>
            <a:pPr algn="r" rtl="1"/>
            <a:endParaRPr lang="en-US" b="0" i="0" dirty="0">
              <a:solidFill>
                <a:srgbClr val="000000"/>
              </a:solidFill>
              <a:effectLst/>
              <a:latin typeface="Droid-Arabic-Kufi"/>
            </a:endParaRPr>
          </a:p>
          <a:p>
            <a:pPr algn="r" rtl="1"/>
            <a:r>
              <a:rPr lang="ar-EG" b="0" i="0" dirty="0">
                <a:solidFill>
                  <a:srgbClr val="000000"/>
                </a:solidFill>
                <a:effectLst/>
                <a:latin typeface="Droid-Arabic-Kufi"/>
              </a:rPr>
              <a:t>يمكن تعريف تلك الدارات بأنها شرائح إلكترونية مصنوعة من السيليكون وتتضمن عدداً كبيراً من الترانزستورات المصغرة مصفوفة جنباً إلى جنب.</a:t>
            </a:r>
          </a:p>
        </p:txBody>
      </p:sp>
    </p:spTree>
    <p:extLst>
      <p:ext uri="{BB962C8B-B14F-4D97-AF65-F5344CB8AC3E}">
        <p14:creationId xmlns:p14="http://schemas.microsoft.com/office/powerpoint/2010/main" val="16261849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45659-9DA1-BD4F-3487-0C2693363006}"/>
              </a:ext>
            </a:extLst>
          </p:cNvPr>
          <p:cNvSpPr>
            <a:spLocks noGrp="1"/>
          </p:cNvSpPr>
          <p:nvPr>
            <p:ph type="title"/>
          </p:nvPr>
        </p:nvSpPr>
        <p:spPr/>
        <p:txBody>
          <a:bodyPr/>
          <a:lstStyle/>
          <a:p>
            <a:pPr algn="ctr"/>
            <a:r>
              <a:rPr lang="ar-EG" b="1" i="0" dirty="0">
                <a:solidFill>
                  <a:srgbClr val="F75239"/>
                </a:solidFill>
                <a:effectLst/>
                <a:latin typeface="Droid-Arabic-Kufi"/>
              </a:rPr>
              <a:t>الجيل الثالث للحواسيب: الدارات المتكاملة</a:t>
            </a:r>
            <a:endParaRPr lang="en-US" dirty="0"/>
          </a:p>
        </p:txBody>
      </p:sp>
      <p:pic>
        <p:nvPicPr>
          <p:cNvPr id="7" name="Picture 6">
            <a:extLst>
              <a:ext uri="{FF2B5EF4-FFF2-40B4-BE49-F238E27FC236}">
                <a16:creationId xmlns:a16="http://schemas.microsoft.com/office/drawing/2014/main" id="{D865EFDC-ED4A-DBDB-B757-1102A2CA89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4680" y="1409334"/>
            <a:ext cx="8801686" cy="4602548"/>
          </a:xfrm>
          <a:prstGeom prst="rect">
            <a:avLst/>
          </a:prstGeom>
        </p:spPr>
      </p:pic>
      <p:sp>
        <p:nvSpPr>
          <p:cNvPr id="9" name="TextBox 8">
            <a:extLst>
              <a:ext uri="{FF2B5EF4-FFF2-40B4-BE49-F238E27FC236}">
                <a16:creationId xmlns:a16="http://schemas.microsoft.com/office/drawing/2014/main" id="{FEADEAF2-3628-BCFF-A309-DCC6822BA601}"/>
              </a:ext>
            </a:extLst>
          </p:cNvPr>
          <p:cNvSpPr txBox="1"/>
          <p:nvPr/>
        </p:nvSpPr>
        <p:spPr>
          <a:xfrm>
            <a:off x="3049172" y="6152831"/>
            <a:ext cx="6098344" cy="400110"/>
          </a:xfrm>
          <a:prstGeom prst="rect">
            <a:avLst/>
          </a:prstGeom>
          <a:noFill/>
        </p:spPr>
        <p:txBody>
          <a:bodyPr wrap="square">
            <a:spAutoFit/>
          </a:bodyPr>
          <a:lstStyle/>
          <a:p>
            <a:pPr algn="ctr"/>
            <a:r>
              <a:rPr lang="ar-EG" sz="2000" b="1" i="0" dirty="0">
                <a:effectLst/>
                <a:latin typeface="Droid-Arabic-Kufi"/>
              </a:rPr>
              <a:t>صورة دارات متكاملة مستخدمة في أحد حواسيب الجيل الثالث</a:t>
            </a:r>
            <a:endParaRPr lang="en-US" sz="2000" b="1" dirty="0"/>
          </a:p>
        </p:txBody>
      </p:sp>
    </p:spTree>
    <p:extLst>
      <p:ext uri="{BB962C8B-B14F-4D97-AF65-F5344CB8AC3E}">
        <p14:creationId xmlns:p14="http://schemas.microsoft.com/office/powerpoint/2010/main" val="2474926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CB513-0CC1-6D1F-743A-5D3BD6A9A190}"/>
              </a:ext>
            </a:extLst>
          </p:cNvPr>
          <p:cNvSpPr>
            <a:spLocks noGrp="1"/>
          </p:cNvSpPr>
          <p:nvPr>
            <p:ph type="title"/>
          </p:nvPr>
        </p:nvSpPr>
        <p:spPr/>
        <p:txBody>
          <a:bodyPr/>
          <a:lstStyle/>
          <a:p>
            <a:pPr algn="ctr"/>
            <a:r>
              <a:rPr lang="ar-EG" b="1" i="0" dirty="0">
                <a:solidFill>
                  <a:srgbClr val="F75239"/>
                </a:solidFill>
                <a:effectLst/>
                <a:latin typeface="Droid-Arabic-Kufi"/>
              </a:rPr>
              <a:t>الجيل الثالث للحواسيب: الدارات المتكاملة</a:t>
            </a:r>
            <a:endParaRPr lang="en-US" dirty="0"/>
          </a:p>
        </p:txBody>
      </p:sp>
      <p:sp>
        <p:nvSpPr>
          <p:cNvPr id="3" name="Content Placeholder 2">
            <a:extLst>
              <a:ext uri="{FF2B5EF4-FFF2-40B4-BE49-F238E27FC236}">
                <a16:creationId xmlns:a16="http://schemas.microsoft.com/office/drawing/2014/main" id="{3567E13E-6F93-210F-1F37-2656AEB523FD}"/>
              </a:ext>
            </a:extLst>
          </p:cNvPr>
          <p:cNvSpPr>
            <a:spLocks noGrp="1"/>
          </p:cNvSpPr>
          <p:nvPr>
            <p:ph idx="1"/>
          </p:nvPr>
        </p:nvSpPr>
        <p:spPr>
          <a:xfrm>
            <a:off x="838200" y="2307101"/>
            <a:ext cx="10515600" cy="3869861"/>
          </a:xfrm>
        </p:spPr>
        <p:txBody>
          <a:bodyPr/>
          <a:lstStyle/>
          <a:p>
            <a:pPr algn="just" rtl="1"/>
            <a:r>
              <a:rPr lang="ar-EG" b="0" i="0" dirty="0">
                <a:solidFill>
                  <a:srgbClr val="000000"/>
                </a:solidFill>
                <a:effectLst/>
                <a:latin typeface="Droid-Arabic-Kufi"/>
              </a:rPr>
              <a:t>طوال 7 أعوام أخرى امتدت بين عامي 1964 و1971 هيمنت الدارات المتكاملة على عالم الحواسيب مساهمةً بتقليص حجمها إلى أجزاء من السابق مع دفعة كبيرة في مجال الأداء والسرعة في العمليات. كما أن هذه الدارات كانت أسهل للإنتاج الكبير مما جعل أسعار الحواسيب تنخفض بشكل كبير مقارنة بالسابق، ومهد لاحقاً لظهور</a:t>
            </a:r>
            <a:r>
              <a:rPr lang="ar-EG" b="0" i="0" u="sng" dirty="0">
                <a:solidFill>
                  <a:srgbClr val="F75239"/>
                </a:solidFill>
                <a:effectLst/>
                <a:latin typeface="Droid-Arabic-Kufi"/>
                <a:hlinkClick r:id="rId2" tooltip="أجهزة كمبيوتر مكتبية"/>
              </a:rPr>
              <a:t> الحواسيب الشخصية المكتبية</a:t>
            </a:r>
            <a:r>
              <a:rPr lang="ar-EG" b="0" i="0" dirty="0">
                <a:solidFill>
                  <a:srgbClr val="000000"/>
                </a:solidFill>
                <a:effectLst/>
                <a:latin typeface="Droid-Arabic-Kufi"/>
              </a:rPr>
              <a:t> والمحمولة ومن ثم الهواتف الذكية والأجهزة اللوحية وأي جهاز يوصف بالذكي اليوم بما في ذلك الكاميرات الرقمية.</a:t>
            </a:r>
            <a:endParaRPr lang="en-US" dirty="0"/>
          </a:p>
        </p:txBody>
      </p:sp>
    </p:spTree>
    <p:extLst>
      <p:ext uri="{BB962C8B-B14F-4D97-AF65-F5344CB8AC3E}">
        <p14:creationId xmlns:p14="http://schemas.microsoft.com/office/powerpoint/2010/main" val="2001096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00AEC-C441-1816-A868-81A49DF2E6AB}"/>
              </a:ext>
            </a:extLst>
          </p:cNvPr>
          <p:cNvSpPr>
            <a:spLocks noGrp="1"/>
          </p:cNvSpPr>
          <p:nvPr>
            <p:ph type="title"/>
          </p:nvPr>
        </p:nvSpPr>
        <p:spPr/>
        <p:txBody>
          <a:bodyPr/>
          <a:lstStyle/>
          <a:p>
            <a:pPr algn="ctr"/>
            <a:r>
              <a:rPr lang="ar-EG" b="1" i="0" dirty="0">
                <a:solidFill>
                  <a:srgbClr val="F75239"/>
                </a:solidFill>
                <a:effectLst/>
                <a:latin typeface="Droid-Arabic-Kufi"/>
              </a:rPr>
              <a:t>الجيل الرابع للحواسيب: المعالجات الصغرية</a:t>
            </a:r>
            <a:br>
              <a:rPr lang="ar-EG" b="1" i="0" dirty="0">
                <a:solidFill>
                  <a:srgbClr val="F75239"/>
                </a:solidFill>
                <a:effectLst/>
                <a:latin typeface="Droid-Arabic-Kufi"/>
              </a:rPr>
            </a:br>
            <a:endParaRPr lang="en-US" dirty="0"/>
          </a:p>
        </p:txBody>
      </p:sp>
      <p:sp>
        <p:nvSpPr>
          <p:cNvPr id="3" name="Content Placeholder 2">
            <a:extLst>
              <a:ext uri="{FF2B5EF4-FFF2-40B4-BE49-F238E27FC236}">
                <a16:creationId xmlns:a16="http://schemas.microsoft.com/office/drawing/2014/main" id="{1A3F75C0-94C5-C00F-31FA-4F7C1C078BC1}"/>
              </a:ext>
            </a:extLst>
          </p:cNvPr>
          <p:cNvSpPr>
            <a:spLocks noGrp="1"/>
          </p:cNvSpPr>
          <p:nvPr>
            <p:ph idx="1"/>
          </p:nvPr>
        </p:nvSpPr>
        <p:spPr>
          <a:xfrm>
            <a:off x="838200" y="2321169"/>
            <a:ext cx="10515600" cy="3855794"/>
          </a:xfrm>
        </p:spPr>
        <p:txBody>
          <a:bodyPr/>
          <a:lstStyle/>
          <a:p>
            <a:pPr algn="just" rtl="1"/>
            <a:r>
              <a:rPr lang="ar-EG" b="0" i="0" dirty="0">
                <a:solidFill>
                  <a:srgbClr val="000000"/>
                </a:solidFill>
                <a:effectLst/>
                <a:latin typeface="Droid-Arabic-Kufi"/>
              </a:rPr>
              <a:t>اعتمد هذا الجيل الممتد من 1971 حتى عام 2010 على المعالجات الصغرية   </a:t>
            </a:r>
            <a:r>
              <a:rPr lang="en-US" b="0" i="0" dirty="0">
                <a:solidFill>
                  <a:srgbClr val="000000"/>
                </a:solidFill>
                <a:effectLst/>
                <a:latin typeface="Droid-Arabic-Kufi"/>
              </a:rPr>
              <a:t>(Microprocessors) </a:t>
            </a:r>
            <a:r>
              <a:rPr lang="ar-EG" b="0" i="0" dirty="0">
                <a:solidFill>
                  <a:srgbClr val="000000"/>
                </a:solidFill>
                <a:effectLst/>
                <a:latin typeface="Droid-Arabic-Kufi"/>
              </a:rPr>
              <a:t> التي تستخدم الأسلوب نفسه المستخدم في الدارات المتكاملة لكن مع ترانزستورات أصغر؛ حيث أصبحت الشريحة الواحدة قادرة على احتواء عدد كبير من الترانزستورات الصغيرة للغاية، ساعد هذا التقدم الهائل على إنتاج معالجات فائقة الأداء مقابل سابقتها وبتكلفة أقل بكثير.</a:t>
            </a:r>
          </a:p>
          <a:p>
            <a:pPr algn="just"/>
            <a:endParaRPr lang="en-US" dirty="0"/>
          </a:p>
        </p:txBody>
      </p:sp>
    </p:spTree>
    <p:extLst>
      <p:ext uri="{BB962C8B-B14F-4D97-AF65-F5344CB8AC3E}">
        <p14:creationId xmlns:p14="http://schemas.microsoft.com/office/powerpoint/2010/main" val="1212590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00AEC-C441-1816-A868-81A49DF2E6AB}"/>
              </a:ext>
            </a:extLst>
          </p:cNvPr>
          <p:cNvSpPr>
            <a:spLocks noGrp="1"/>
          </p:cNvSpPr>
          <p:nvPr>
            <p:ph type="title"/>
          </p:nvPr>
        </p:nvSpPr>
        <p:spPr/>
        <p:txBody>
          <a:bodyPr/>
          <a:lstStyle/>
          <a:p>
            <a:pPr algn="ctr"/>
            <a:r>
              <a:rPr lang="ar-EG" b="1" i="0" dirty="0">
                <a:solidFill>
                  <a:srgbClr val="F75239"/>
                </a:solidFill>
                <a:effectLst/>
                <a:latin typeface="Droid-Arabic-Kufi"/>
              </a:rPr>
              <a:t>الجيل الرابع للحواسيب: المعالجات الصغرية</a:t>
            </a:r>
            <a:br>
              <a:rPr lang="ar-EG" b="1" i="0" dirty="0">
                <a:solidFill>
                  <a:srgbClr val="F75239"/>
                </a:solidFill>
                <a:effectLst/>
                <a:latin typeface="Droid-Arabic-Kufi"/>
              </a:rPr>
            </a:br>
            <a:endParaRPr lang="en-US" dirty="0"/>
          </a:p>
        </p:txBody>
      </p:sp>
      <p:pic>
        <p:nvPicPr>
          <p:cNvPr id="7" name="Picture 6">
            <a:extLst>
              <a:ext uri="{FF2B5EF4-FFF2-40B4-BE49-F238E27FC236}">
                <a16:creationId xmlns:a16="http://schemas.microsoft.com/office/drawing/2014/main" id="{62E0237F-0D78-B726-B129-4D1FA18C05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4338" y="1502459"/>
            <a:ext cx="8721687" cy="4518513"/>
          </a:xfrm>
          <a:prstGeom prst="rect">
            <a:avLst/>
          </a:prstGeom>
        </p:spPr>
      </p:pic>
      <p:sp>
        <p:nvSpPr>
          <p:cNvPr id="4" name="TextBox 3">
            <a:extLst>
              <a:ext uri="{FF2B5EF4-FFF2-40B4-BE49-F238E27FC236}">
                <a16:creationId xmlns:a16="http://schemas.microsoft.com/office/drawing/2014/main" id="{68553DB9-4242-97A9-74BF-F62C7E12745C}"/>
              </a:ext>
            </a:extLst>
          </p:cNvPr>
          <p:cNvSpPr txBox="1"/>
          <p:nvPr/>
        </p:nvSpPr>
        <p:spPr>
          <a:xfrm>
            <a:off x="3091376" y="5744866"/>
            <a:ext cx="6098344" cy="400110"/>
          </a:xfrm>
          <a:prstGeom prst="rect">
            <a:avLst/>
          </a:prstGeom>
          <a:noFill/>
        </p:spPr>
        <p:txBody>
          <a:bodyPr wrap="square">
            <a:spAutoFit/>
          </a:bodyPr>
          <a:lstStyle/>
          <a:p>
            <a:pPr algn="ctr"/>
            <a:r>
              <a:rPr lang="ar-EG" sz="2000" b="1" i="0" dirty="0">
                <a:effectLst/>
                <a:latin typeface="Droid-Arabic-Kufi"/>
              </a:rPr>
              <a:t>صورة معالج صغري</a:t>
            </a:r>
            <a:endParaRPr lang="en-US" sz="2000" b="1" dirty="0"/>
          </a:p>
        </p:txBody>
      </p:sp>
    </p:spTree>
    <p:extLst>
      <p:ext uri="{BB962C8B-B14F-4D97-AF65-F5344CB8AC3E}">
        <p14:creationId xmlns:p14="http://schemas.microsoft.com/office/powerpoint/2010/main" val="660816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F39A8-4F24-C696-9E9A-9C2055A233AB}"/>
              </a:ext>
            </a:extLst>
          </p:cNvPr>
          <p:cNvSpPr>
            <a:spLocks noGrp="1"/>
          </p:cNvSpPr>
          <p:nvPr>
            <p:ph type="title"/>
          </p:nvPr>
        </p:nvSpPr>
        <p:spPr/>
        <p:txBody>
          <a:bodyPr/>
          <a:lstStyle/>
          <a:p>
            <a:pPr algn="ctr"/>
            <a:r>
              <a:rPr lang="ar-EG" b="1" i="0" dirty="0">
                <a:solidFill>
                  <a:srgbClr val="F75239"/>
                </a:solidFill>
                <a:effectLst/>
                <a:latin typeface="Droid-Arabic-Kufi"/>
              </a:rPr>
              <a:t>الجيل الرابع للحواسيب: المعالجات الصغرية</a:t>
            </a:r>
            <a:br>
              <a:rPr lang="ar-EG" b="1" i="0" dirty="0">
                <a:solidFill>
                  <a:srgbClr val="F75239"/>
                </a:solidFill>
                <a:effectLst/>
                <a:latin typeface="Droid-Arabic-Kufi"/>
              </a:rPr>
            </a:br>
            <a:endParaRPr lang="en-US" dirty="0"/>
          </a:p>
        </p:txBody>
      </p:sp>
      <p:sp>
        <p:nvSpPr>
          <p:cNvPr id="3" name="Content Placeholder 2">
            <a:extLst>
              <a:ext uri="{FF2B5EF4-FFF2-40B4-BE49-F238E27FC236}">
                <a16:creationId xmlns:a16="http://schemas.microsoft.com/office/drawing/2014/main" id="{D44DE7A9-5880-2F8A-A1A4-0C73AC323990}"/>
              </a:ext>
            </a:extLst>
          </p:cNvPr>
          <p:cNvSpPr>
            <a:spLocks noGrp="1"/>
          </p:cNvSpPr>
          <p:nvPr>
            <p:ph idx="1"/>
          </p:nvPr>
        </p:nvSpPr>
        <p:spPr>
          <a:xfrm>
            <a:off x="838200" y="2377439"/>
            <a:ext cx="10515600" cy="3799523"/>
          </a:xfrm>
        </p:spPr>
        <p:txBody>
          <a:bodyPr/>
          <a:lstStyle/>
          <a:p>
            <a:pPr algn="r" rtl="1"/>
            <a:r>
              <a:rPr lang="ar-EG" b="0" i="0" dirty="0">
                <a:solidFill>
                  <a:srgbClr val="000000"/>
                </a:solidFill>
                <a:effectLst/>
                <a:latin typeface="Droid-Arabic-Kufi"/>
              </a:rPr>
              <a:t>بدأ الأمر مع معالج </a:t>
            </a:r>
            <a:r>
              <a:rPr lang="en-US" b="0" i="0" dirty="0">
                <a:solidFill>
                  <a:srgbClr val="000000"/>
                </a:solidFill>
                <a:effectLst/>
                <a:latin typeface="Droid-Arabic-Kufi"/>
              </a:rPr>
              <a:t>(Intel 4004) </a:t>
            </a:r>
            <a:r>
              <a:rPr lang="ar-EG" b="0" i="0" dirty="0">
                <a:solidFill>
                  <a:srgbClr val="000000"/>
                </a:solidFill>
                <a:effectLst/>
                <a:latin typeface="Droid-Arabic-Kufi"/>
              </a:rPr>
              <a:t> الذي كان أول معالج صغري متاح تجارياً عام 1971 ممهداً الطريق لصناعة الحواسيب الشخصية والانتقال من كون الحواسيب أدوات حصرية للشركات الكبرى والمراكز البحثية والحكومات، إلى كونها أداة قابلة للاستخدام اليومي من قبل الجميع. هذا التقدم الكبير وضع شركة إنتل في مكان متقدم في عالم إنتاج المعالجات والشرائح الإلكترونية، وهو مكان احتفظت به الشركة حتى اليوم.</a:t>
            </a:r>
            <a:endParaRPr lang="en-US" dirty="0"/>
          </a:p>
        </p:txBody>
      </p:sp>
    </p:spTree>
    <p:extLst>
      <p:ext uri="{BB962C8B-B14F-4D97-AF65-F5344CB8AC3E}">
        <p14:creationId xmlns:p14="http://schemas.microsoft.com/office/powerpoint/2010/main" val="3601193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F39A8-4F24-C696-9E9A-9C2055A233AB}"/>
              </a:ext>
            </a:extLst>
          </p:cNvPr>
          <p:cNvSpPr>
            <a:spLocks noGrp="1"/>
          </p:cNvSpPr>
          <p:nvPr>
            <p:ph type="title"/>
          </p:nvPr>
        </p:nvSpPr>
        <p:spPr/>
        <p:txBody>
          <a:bodyPr/>
          <a:lstStyle/>
          <a:p>
            <a:pPr algn="ctr"/>
            <a:r>
              <a:rPr lang="ar-EG" b="1" i="0" dirty="0">
                <a:solidFill>
                  <a:srgbClr val="F75239"/>
                </a:solidFill>
                <a:effectLst/>
                <a:latin typeface="Droid-Arabic-Kufi"/>
              </a:rPr>
              <a:t>الجيل الرابع للحواسيب: المعالجات الصغرية</a:t>
            </a:r>
            <a:br>
              <a:rPr lang="ar-EG" b="1" i="0" dirty="0">
                <a:solidFill>
                  <a:srgbClr val="F75239"/>
                </a:solidFill>
                <a:effectLst/>
                <a:latin typeface="Droid-Arabic-Kufi"/>
              </a:rPr>
            </a:br>
            <a:endParaRPr lang="en-US" dirty="0"/>
          </a:p>
        </p:txBody>
      </p:sp>
      <p:pic>
        <p:nvPicPr>
          <p:cNvPr id="7" name="Picture 6">
            <a:extLst>
              <a:ext uri="{FF2B5EF4-FFF2-40B4-BE49-F238E27FC236}">
                <a16:creationId xmlns:a16="http://schemas.microsoft.com/office/drawing/2014/main" id="{3DDEACFE-1B00-9E7D-60BF-D5DF19EDAF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9138" y="1572797"/>
            <a:ext cx="8506470" cy="4448175"/>
          </a:xfrm>
          <a:prstGeom prst="rect">
            <a:avLst/>
          </a:prstGeom>
        </p:spPr>
      </p:pic>
      <p:sp>
        <p:nvSpPr>
          <p:cNvPr id="9" name="TextBox 8">
            <a:extLst>
              <a:ext uri="{FF2B5EF4-FFF2-40B4-BE49-F238E27FC236}">
                <a16:creationId xmlns:a16="http://schemas.microsoft.com/office/drawing/2014/main" id="{228C7851-B41C-15F9-70DF-3D21C7FDE31A}"/>
              </a:ext>
            </a:extLst>
          </p:cNvPr>
          <p:cNvSpPr txBox="1"/>
          <p:nvPr/>
        </p:nvSpPr>
        <p:spPr>
          <a:xfrm>
            <a:off x="3049172" y="6124694"/>
            <a:ext cx="6098344" cy="707886"/>
          </a:xfrm>
          <a:prstGeom prst="rect">
            <a:avLst/>
          </a:prstGeom>
          <a:noFill/>
        </p:spPr>
        <p:txBody>
          <a:bodyPr wrap="square">
            <a:spAutoFit/>
          </a:bodyPr>
          <a:lstStyle/>
          <a:p>
            <a:pPr algn="ctr"/>
            <a:r>
              <a:rPr lang="ar-EG" sz="2000" b="1" i="0" dirty="0">
                <a:effectLst/>
                <a:latin typeface="Droid-Arabic-Kufi"/>
              </a:rPr>
              <a:t>صورة حاسوب</a:t>
            </a:r>
            <a:endParaRPr lang="en-US" sz="2000" b="1" i="0" dirty="0">
              <a:effectLst/>
              <a:latin typeface="Droid-Arabic-Kufi"/>
            </a:endParaRPr>
          </a:p>
          <a:p>
            <a:pPr algn="ctr"/>
            <a:r>
              <a:rPr lang="en-US" sz="2000" b="1" i="0" dirty="0">
                <a:effectLst/>
                <a:latin typeface="Droid-Arabic-Kufi"/>
              </a:rPr>
              <a:t>(Apple I)</a:t>
            </a:r>
            <a:r>
              <a:rPr lang="ar-EG" sz="2000" b="1" i="0" dirty="0">
                <a:effectLst/>
                <a:latin typeface="Droid-Arabic-Kufi"/>
              </a:rPr>
              <a:t> </a:t>
            </a:r>
            <a:r>
              <a:rPr lang="en-US" sz="2000" b="1" i="0" dirty="0">
                <a:effectLst/>
                <a:latin typeface="Droid-Arabic-Kufi"/>
              </a:rPr>
              <a:t>   </a:t>
            </a:r>
            <a:endParaRPr lang="en-US" sz="2000" b="1" dirty="0"/>
          </a:p>
        </p:txBody>
      </p:sp>
    </p:spTree>
    <p:extLst>
      <p:ext uri="{BB962C8B-B14F-4D97-AF65-F5344CB8AC3E}">
        <p14:creationId xmlns:p14="http://schemas.microsoft.com/office/powerpoint/2010/main" val="3669569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5238F-7EBD-6AAE-A654-CCE166A514F4}"/>
              </a:ext>
            </a:extLst>
          </p:cNvPr>
          <p:cNvSpPr>
            <a:spLocks noGrp="1"/>
          </p:cNvSpPr>
          <p:nvPr>
            <p:ph type="title"/>
          </p:nvPr>
        </p:nvSpPr>
        <p:spPr/>
        <p:txBody>
          <a:bodyPr/>
          <a:lstStyle/>
          <a:p>
            <a:pPr algn="ctr"/>
            <a:r>
              <a:rPr lang="ar-EG" b="1" i="0" dirty="0">
                <a:solidFill>
                  <a:srgbClr val="F75239"/>
                </a:solidFill>
                <a:effectLst/>
                <a:latin typeface="Droid-Arabic-Kufi"/>
              </a:rPr>
              <a:t>الجيل الرابع للحواسيب: المعالجات الصغرية</a:t>
            </a:r>
            <a:endParaRPr lang="en-US" dirty="0"/>
          </a:p>
        </p:txBody>
      </p:sp>
      <p:sp>
        <p:nvSpPr>
          <p:cNvPr id="3" name="Content Placeholder 2">
            <a:extLst>
              <a:ext uri="{FF2B5EF4-FFF2-40B4-BE49-F238E27FC236}">
                <a16:creationId xmlns:a16="http://schemas.microsoft.com/office/drawing/2014/main" id="{7B03C254-8726-DD50-3200-5CDC3C261276}"/>
              </a:ext>
            </a:extLst>
          </p:cNvPr>
          <p:cNvSpPr>
            <a:spLocks noGrp="1"/>
          </p:cNvSpPr>
          <p:nvPr>
            <p:ph idx="1"/>
          </p:nvPr>
        </p:nvSpPr>
        <p:spPr>
          <a:xfrm>
            <a:off x="838200" y="2067951"/>
            <a:ext cx="10515600" cy="4109012"/>
          </a:xfrm>
        </p:spPr>
        <p:txBody>
          <a:bodyPr/>
          <a:lstStyle/>
          <a:p>
            <a:pPr algn="r" rtl="1"/>
            <a:r>
              <a:rPr lang="ar-EG" b="0" i="0" dirty="0">
                <a:solidFill>
                  <a:srgbClr val="000000"/>
                </a:solidFill>
                <a:effectLst/>
                <a:latin typeface="Droid-Arabic-Kufi"/>
              </a:rPr>
              <a:t>خلال الفترة الأولى من انتشار المعالجات الصغرية بدأت الحواسيب الشخصية مثل </a:t>
            </a:r>
            <a:r>
              <a:rPr lang="en-US" b="0" i="0" dirty="0">
                <a:solidFill>
                  <a:srgbClr val="000000"/>
                </a:solidFill>
                <a:effectLst/>
                <a:latin typeface="Droid-Arabic-Kufi"/>
              </a:rPr>
              <a:t>(Apple I) </a:t>
            </a:r>
            <a:r>
              <a:rPr lang="ar-EG" b="0" i="0" dirty="0">
                <a:solidFill>
                  <a:srgbClr val="000000"/>
                </a:solidFill>
                <a:effectLst/>
                <a:latin typeface="Droid-Arabic-Kufi"/>
              </a:rPr>
              <a:t> و </a:t>
            </a:r>
            <a:r>
              <a:rPr lang="en-US" b="0" i="0" dirty="0">
                <a:solidFill>
                  <a:srgbClr val="000000"/>
                </a:solidFill>
                <a:effectLst/>
                <a:latin typeface="Droid-Arabic-Kufi"/>
              </a:rPr>
              <a:t>(Apple II)</a:t>
            </a:r>
            <a:r>
              <a:rPr lang="ar-EG" b="0" i="0" dirty="0">
                <a:solidFill>
                  <a:srgbClr val="000000"/>
                </a:solidFill>
                <a:effectLst/>
                <a:latin typeface="Droid-Arabic-Kufi"/>
              </a:rPr>
              <a:t> بالظهور، وخلال بضعة سنوات فقط ظهرت </a:t>
            </a:r>
            <a:r>
              <a:rPr lang="ar-EG" b="0" i="0" u="sng" dirty="0">
                <a:solidFill>
                  <a:srgbClr val="F75239"/>
                </a:solidFill>
                <a:effectLst/>
                <a:latin typeface="Droid-Arabic-Kufi"/>
                <a:hlinkClick r:id="rId2" tooltip="لابتوب وكمبيوترات محمولة"/>
              </a:rPr>
              <a:t>الحواسيب المحمولة</a:t>
            </a:r>
            <a:r>
              <a:rPr lang="ar-EG" b="0" i="0" dirty="0">
                <a:solidFill>
                  <a:srgbClr val="000000"/>
                </a:solidFill>
                <a:effectLst/>
                <a:latin typeface="Droid-Arabic-Kufi"/>
              </a:rPr>
              <a:t>، ولاحقاً بدأت مشغلات الألعاب بالانتشار وتبعتها الهواتف النقالة والعديد من المنتجات التقنية الأخرى التي يصعب حصرها اليوم. </a:t>
            </a:r>
            <a:endParaRPr lang="en-US" b="0" i="0" dirty="0">
              <a:solidFill>
                <a:srgbClr val="000000"/>
              </a:solidFill>
              <a:effectLst/>
              <a:latin typeface="Droid-Arabic-Kufi"/>
            </a:endParaRPr>
          </a:p>
          <a:p>
            <a:pPr algn="r" rtl="1"/>
            <a:r>
              <a:rPr lang="ar-EG" b="0" i="0" dirty="0">
                <a:solidFill>
                  <a:srgbClr val="000000"/>
                </a:solidFill>
                <a:effectLst/>
                <a:latin typeface="Droid-Arabic-Kufi"/>
              </a:rPr>
              <a:t>لكن يمكن عرض التطور الكبير الذي حققته المعالجات الصغرية بمقارنة الحاسوب الذي استخدمته ناسا لتوجيه مهماتها إلى القمر قبل 50 عاماً بحاسوب شخصي من عام 2010، فالعديد من الحواسيب في تلك الفترة تعمل بقوة أكبر ببضعة آلاف من الحاسوب الذي كان كافياً لتوجيه 6 رحلات إلى القمر.</a:t>
            </a:r>
            <a:endParaRPr lang="en-US" dirty="0"/>
          </a:p>
        </p:txBody>
      </p:sp>
    </p:spTree>
    <p:extLst>
      <p:ext uri="{BB962C8B-B14F-4D97-AF65-F5344CB8AC3E}">
        <p14:creationId xmlns:p14="http://schemas.microsoft.com/office/powerpoint/2010/main" val="86696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3AD8C-93DC-698E-3021-4BE4F5C469F6}"/>
              </a:ext>
            </a:extLst>
          </p:cNvPr>
          <p:cNvSpPr>
            <a:spLocks noGrp="1"/>
          </p:cNvSpPr>
          <p:nvPr>
            <p:ph type="title"/>
          </p:nvPr>
        </p:nvSpPr>
        <p:spPr/>
        <p:txBody>
          <a:bodyPr/>
          <a:lstStyle/>
          <a:p>
            <a:pPr algn="ctr"/>
            <a:r>
              <a:rPr lang="ar-EG" dirty="0"/>
              <a:t>مقدمه </a:t>
            </a:r>
            <a:endParaRPr lang="en-US" dirty="0"/>
          </a:p>
        </p:txBody>
      </p:sp>
      <p:sp>
        <p:nvSpPr>
          <p:cNvPr id="3" name="Content Placeholder 2">
            <a:extLst>
              <a:ext uri="{FF2B5EF4-FFF2-40B4-BE49-F238E27FC236}">
                <a16:creationId xmlns:a16="http://schemas.microsoft.com/office/drawing/2014/main" id="{F5245FE5-CAEC-DD5B-0AEB-6D0C5F8445BF}"/>
              </a:ext>
            </a:extLst>
          </p:cNvPr>
          <p:cNvSpPr>
            <a:spLocks noGrp="1"/>
          </p:cNvSpPr>
          <p:nvPr>
            <p:ph idx="1"/>
          </p:nvPr>
        </p:nvSpPr>
        <p:spPr/>
        <p:txBody>
          <a:bodyPr>
            <a:normAutofit/>
          </a:bodyPr>
          <a:lstStyle/>
          <a:p>
            <a:pPr algn="just" rtl="1"/>
            <a:r>
              <a:rPr lang="ar-EG" sz="3200" b="0" i="0" dirty="0">
                <a:solidFill>
                  <a:srgbClr val="000000"/>
                </a:solidFill>
                <a:effectLst/>
                <a:latin typeface="Droid-Arabic-Kufi"/>
              </a:rPr>
              <a:t>قد يعتقد البعض أن تطور </a:t>
            </a:r>
            <a:r>
              <a:rPr lang="ar-EG" sz="3200" dirty="0">
                <a:solidFill>
                  <a:srgbClr val="000000"/>
                </a:solidFill>
                <a:latin typeface="Droid-Arabic-Kufi"/>
              </a:rPr>
              <a:t>الحواسيب</a:t>
            </a:r>
            <a:r>
              <a:rPr lang="ar-EG" sz="3200" b="0" i="0" dirty="0">
                <a:solidFill>
                  <a:srgbClr val="000000"/>
                </a:solidFill>
                <a:effectLst/>
                <a:latin typeface="Droid-Arabic-Kufi"/>
              </a:rPr>
              <a:t> حديث للغاية نظراً للثورة التي شهدها هذا المجال منذ بداية الألفية وحتى اليوم، لكن في الواقع تاريخ الحواسيب أقدم من ذلك بكثير، ومن الممكن القول بثقة أنه يبلغ من العمر بضعة آلاف من السنين.</a:t>
            </a:r>
            <a:endParaRPr lang="en-US" sz="3200" b="0" i="0" dirty="0">
              <a:solidFill>
                <a:srgbClr val="000000"/>
              </a:solidFill>
              <a:effectLst/>
              <a:latin typeface="Droid-Arabic-Kufi"/>
            </a:endParaRPr>
          </a:p>
          <a:p>
            <a:pPr marL="0" indent="0" algn="just" rtl="1">
              <a:buNone/>
            </a:pPr>
            <a:r>
              <a:rPr lang="ar-EG" sz="3200" b="0" i="0" dirty="0">
                <a:solidFill>
                  <a:srgbClr val="000000"/>
                </a:solidFill>
                <a:effectLst/>
                <a:latin typeface="Droid-Arabic-Kufi"/>
              </a:rPr>
              <a:t> </a:t>
            </a:r>
            <a:endParaRPr lang="en-US" sz="3200" b="0" i="0" dirty="0">
              <a:solidFill>
                <a:srgbClr val="000000"/>
              </a:solidFill>
              <a:effectLst/>
              <a:latin typeface="Droid-Arabic-Kufi"/>
            </a:endParaRPr>
          </a:p>
          <a:p>
            <a:pPr algn="just" rtl="1"/>
            <a:r>
              <a:rPr lang="ar-EG" sz="3200" b="0" i="0" dirty="0">
                <a:solidFill>
                  <a:srgbClr val="000000"/>
                </a:solidFill>
                <a:effectLst/>
                <a:latin typeface="Droid-Arabic-Kufi"/>
              </a:rPr>
              <a:t>سنستعرض مراحل تطور الحواسيب انطلاقاً من أدوات بسيطة مؤلفة من عيدان وحصى، وصولاً إلى الجهاز الإلكتروني الذي تقرأ هذا النص عبره سواء كان هاتفاً ذكياً أو جهازاً لوحياً أو ربما حاسوب محمول أو مكتبي.</a:t>
            </a:r>
            <a:endParaRPr lang="en-US" sz="3200" dirty="0"/>
          </a:p>
        </p:txBody>
      </p:sp>
    </p:spTree>
    <p:extLst>
      <p:ext uri="{BB962C8B-B14F-4D97-AF65-F5344CB8AC3E}">
        <p14:creationId xmlns:p14="http://schemas.microsoft.com/office/powerpoint/2010/main" val="35333451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FCA1F-AE38-7FEA-C9D8-738EE7065A3C}"/>
              </a:ext>
            </a:extLst>
          </p:cNvPr>
          <p:cNvSpPr>
            <a:spLocks noGrp="1"/>
          </p:cNvSpPr>
          <p:nvPr>
            <p:ph type="title"/>
          </p:nvPr>
        </p:nvSpPr>
        <p:spPr/>
        <p:txBody>
          <a:bodyPr/>
          <a:lstStyle/>
          <a:p>
            <a:pPr algn="ctr"/>
            <a:r>
              <a:rPr lang="ar-EG" b="1" i="0" dirty="0">
                <a:solidFill>
                  <a:srgbClr val="F75239"/>
                </a:solidFill>
                <a:effectLst/>
                <a:latin typeface="Droid-Arabic-Kufi"/>
              </a:rPr>
              <a:t>الجيل الخامس للحواسيب ومستقبلها</a:t>
            </a:r>
            <a:br>
              <a:rPr lang="ar-EG" b="1" i="0" dirty="0">
                <a:solidFill>
                  <a:srgbClr val="F75239"/>
                </a:solidFill>
                <a:effectLst/>
                <a:latin typeface="Droid-Arabic-Kufi"/>
              </a:rPr>
            </a:br>
            <a:endParaRPr lang="en-US" dirty="0"/>
          </a:p>
        </p:txBody>
      </p:sp>
      <p:sp>
        <p:nvSpPr>
          <p:cNvPr id="3" name="Content Placeholder 2">
            <a:extLst>
              <a:ext uri="{FF2B5EF4-FFF2-40B4-BE49-F238E27FC236}">
                <a16:creationId xmlns:a16="http://schemas.microsoft.com/office/drawing/2014/main" id="{8275CB1A-06D0-5887-CDB3-1C9814606FD2}"/>
              </a:ext>
            </a:extLst>
          </p:cNvPr>
          <p:cNvSpPr>
            <a:spLocks noGrp="1"/>
          </p:cNvSpPr>
          <p:nvPr>
            <p:ph idx="1"/>
          </p:nvPr>
        </p:nvSpPr>
        <p:spPr>
          <a:xfrm>
            <a:off x="838200" y="2110153"/>
            <a:ext cx="10515600" cy="4066809"/>
          </a:xfrm>
        </p:spPr>
        <p:txBody>
          <a:bodyPr/>
          <a:lstStyle/>
          <a:p>
            <a:pPr algn="r" rtl="1"/>
            <a:r>
              <a:rPr lang="ar-EG" b="0" i="0" dirty="0">
                <a:solidFill>
                  <a:srgbClr val="000000"/>
                </a:solidFill>
                <a:effectLst/>
                <a:latin typeface="Droid-Arabic-Kufi"/>
              </a:rPr>
              <a:t>استمر حجم الترانزستورات بالتقلص وصولاً إلى مقاييس غاية في الصغر، وباتت الشريحة الواحدة تكفي لمليارات منها، فعلى سبيل المثال تستخدم المعالجات الأخيرة ترانزستورات بقياس 10 أو 7 أو 5 نانو متر فقط (النانو متر هو جزء من مليار من المتر، علماً أن سماكة الشعرة البشرية تتراوح بين 40,000 و100,000 نانو متر). </a:t>
            </a:r>
          </a:p>
          <a:p>
            <a:pPr algn="r" rtl="1"/>
            <a:r>
              <a:rPr lang="ar-EG" b="0" i="0" dirty="0">
                <a:solidFill>
                  <a:srgbClr val="000000"/>
                </a:solidFill>
                <a:effectLst/>
                <a:latin typeface="Droid-Arabic-Kufi"/>
              </a:rPr>
              <a:t>وقد سمح ذلك بتطوير الحواسيب فائقة الأداء و</a:t>
            </a:r>
            <a:r>
              <a:rPr lang="ar-EG" b="0" i="0" u="sng" dirty="0">
                <a:solidFill>
                  <a:srgbClr val="F75239"/>
                </a:solidFill>
                <a:effectLst/>
                <a:latin typeface="Droid-Arabic-Kufi"/>
                <a:hlinkClick r:id="rId2" tooltip="هواتف ذكية"/>
              </a:rPr>
              <a:t>الهواتف الذكية</a:t>
            </a:r>
            <a:r>
              <a:rPr lang="ar-EG" b="0" i="0" dirty="0">
                <a:solidFill>
                  <a:srgbClr val="000000"/>
                </a:solidFill>
                <a:effectLst/>
                <a:latin typeface="Droid-Arabic-Kufi"/>
              </a:rPr>
              <a:t> و</a:t>
            </a:r>
            <a:r>
              <a:rPr lang="ar-EG" b="0" i="0" u="sng" dirty="0">
                <a:solidFill>
                  <a:srgbClr val="F75239"/>
                </a:solidFill>
                <a:effectLst/>
                <a:latin typeface="Droid-Arabic-Kufi"/>
                <a:hlinkClick r:id="rId3" tooltip="تابلت وأجهزة لوحية"/>
              </a:rPr>
              <a:t>الحواسيب اللوحية</a:t>
            </a:r>
            <a:r>
              <a:rPr lang="ar-EG" b="0" i="0" dirty="0">
                <a:solidFill>
                  <a:srgbClr val="000000"/>
                </a:solidFill>
                <a:effectLst/>
                <a:latin typeface="Droid-Arabic-Kufi"/>
              </a:rPr>
              <a:t> و</a:t>
            </a:r>
            <a:r>
              <a:rPr lang="ar-EG" b="0" i="0" u="sng" dirty="0">
                <a:solidFill>
                  <a:srgbClr val="F75239"/>
                </a:solidFill>
                <a:effectLst/>
                <a:latin typeface="Droid-Arabic-Kufi"/>
                <a:hlinkClick r:id="rId4" tooltip="ساعات ذكية"/>
              </a:rPr>
              <a:t>الساعات الذكية</a:t>
            </a:r>
            <a:r>
              <a:rPr lang="ar-EG" b="0" i="0" dirty="0">
                <a:solidFill>
                  <a:srgbClr val="000000"/>
                </a:solidFill>
                <a:effectLst/>
                <a:latin typeface="Droid-Arabic-Kufi"/>
              </a:rPr>
              <a:t> وغيرها من الأجهزة الذكية التي تنتمي إلى الجيل الخامس الذي بدأ عام 2010.</a:t>
            </a:r>
          </a:p>
          <a:p>
            <a:pPr algn="r"/>
            <a:endParaRPr lang="en-US" dirty="0"/>
          </a:p>
        </p:txBody>
      </p:sp>
    </p:spTree>
    <p:extLst>
      <p:ext uri="{BB962C8B-B14F-4D97-AF65-F5344CB8AC3E}">
        <p14:creationId xmlns:p14="http://schemas.microsoft.com/office/powerpoint/2010/main" val="682210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FCA1F-AE38-7FEA-C9D8-738EE7065A3C}"/>
              </a:ext>
            </a:extLst>
          </p:cNvPr>
          <p:cNvSpPr>
            <a:spLocks noGrp="1"/>
          </p:cNvSpPr>
          <p:nvPr>
            <p:ph type="title"/>
          </p:nvPr>
        </p:nvSpPr>
        <p:spPr/>
        <p:txBody>
          <a:bodyPr/>
          <a:lstStyle/>
          <a:p>
            <a:pPr algn="ctr"/>
            <a:r>
              <a:rPr lang="ar-EG" b="1" i="0" dirty="0">
                <a:solidFill>
                  <a:srgbClr val="F75239"/>
                </a:solidFill>
                <a:effectLst/>
                <a:latin typeface="Droid-Arabic-Kufi"/>
              </a:rPr>
              <a:t>الجيل الخامس للحواسيب ومستقبلها</a:t>
            </a:r>
            <a:br>
              <a:rPr lang="ar-EG" b="1" i="0" dirty="0">
                <a:solidFill>
                  <a:srgbClr val="F75239"/>
                </a:solidFill>
                <a:effectLst/>
                <a:latin typeface="Droid-Arabic-Kufi"/>
              </a:rPr>
            </a:br>
            <a:endParaRPr lang="en-US" dirty="0"/>
          </a:p>
        </p:txBody>
      </p:sp>
      <p:pic>
        <p:nvPicPr>
          <p:cNvPr id="7" name="Picture 6">
            <a:extLst>
              <a:ext uri="{FF2B5EF4-FFF2-40B4-BE49-F238E27FC236}">
                <a16:creationId xmlns:a16="http://schemas.microsoft.com/office/drawing/2014/main" id="{FE7A9067-A78D-AF73-13E7-BED96FF815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558730"/>
            <a:ext cx="9144000" cy="4781550"/>
          </a:xfrm>
          <a:prstGeom prst="rect">
            <a:avLst/>
          </a:prstGeom>
        </p:spPr>
      </p:pic>
      <p:sp>
        <p:nvSpPr>
          <p:cNvPr id="9" name="TextBox 8">
            <a:extLst>
              <a:ext uri="{FF2B5EF4-FFF2-40B4-BE49-F238E27FC236}">
                <a16:creationId xmlns:a16="http://schemas.microsoft.com/office/drawing/2014/main" id="{A5F9E2F2-2B4D-FDA0-D7D1-FB210A2E77B9}"/>
              </a:ext>
            </a:extLst>
          </p:cNvPr>
          <p:cNvSpPr txBox="1"/>
          <p:nvPr/>
        </p:nvSpPr>
        <p:spPr>
          <a:xfrm>
            <a:off x="3049172" y="6026221"/>
            <a:ext cx="6098344" cy="400110"/>
          </a:xfrm>
          <a:prstGeom prst="rect">
            <a:avLst/>
          </a:prstGeom>
          <a:noFill/>
        </p:spPr>
        <p:txBody>
          <a:bodyPr wrap="square">
            <a:spAutoFit/>
          </a:bodyPr>
          <a:lstStyle/>
          <a:p>
            <a:pPr algn="ctr"/>
            <a:r>
              <a:rPr lang="ar-EG" sz="2000" b="1" i="0" dirty="0">
                <a:effectLst/>
                <a:latin typeface="Droid-Arabic-Kufi"/>
              </a:rPr>
              <a:t>صورة لبعض حواسيب الجيل الخامس</a:t>
            </a:r>
            <a:endParaRPr lang="en-US" sz="2000" b="1" dirty="0"/>
          </a:p>
        </p:txBody>
      </p:sp>
    </p:spTree>
    <p:extLst>
      <p:ext uri="{BB962C8B-B14F-4D97-AF65-F5344CB8AC3E}">
        <p14:creationId xmlns:p14="http://schemas.microsoft.com/office/powerpoint/2010/main" val="42896792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4D1E2-AC02-2E7B-E783-92890D77E3A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31F9BD1-AF32-72A7-D3D7-298813BD416E}"/>
              </a:ext>
            </a:extLst>
          </p:cNvPr>
          <p:cNvSpPr>
            <a:spLocks noGrp="1"/>
          </p:cNvSpPr>
          <p:nvPr>
            <p:ph idx="1"/>
          </p:nvPr>
        </p:nvSpPr>
        <p:spPr>
          <a:xfrm>
            <a:off x="838200" y="1924098"/>
            <a:ext cx="10515600" cy="4673650"/>
          </a:xfrm>
        </p:spPr>
        <p:txBody>
          <a:bodyPr>
            <a:normAutofit/>
          </a:bodyPr>
          <a:lstStyle/>
          <a:p>
            <a:pPr algn="just" rtl="1"/>
            <a:r>
              <a:rPr lang="ar-EG" b="0" i="0" dirty="0">
                <a:solidFill>
                  <a:srgbClr val="000000"/>
                </a:solidFill>
                <a:effectLst/>
                <a:latin typeface="Droid-Arabic-Kufi"/>
              </a:rPr>
              <a:t>لا يمكن الجزم تماماً بماهية مستقبل الحوسبة القادم، فالتقنية تتطور اليوم في عدة مجالات بشكل متزامن ولا يمكن معرفة أي منها سيؤدي إلى بداية الجيل القادم، فانطلاقاً من تقنية النانو والذكاء الصنعي وصولاً إلى الحوسبة الكمومية يبدو المستقبل مجهولاً إلى حد بعيد ومثيراً للغاية مع كوننا قد نكون على بعد أشهر أو سنوات من الثورة التقنية الجديدة التي ستغير شكل الأنظمة الحاسوبية وطريقة تعاملنا معها.</a:t>
            </a:r>
            <a:endParaRPr lang="en-US" dirty="0">
              <a:solidFill>
                <a:srgbClr val="000000"/>
              </a:solidFill>
              <a:latin typeface="Droid-Arabic-Kufi"/>
            </a:endParaRPr>
          </a:p>
          <a:p>
            <a:pPr marL="0" indent="0" algn="just" rtl="1">
              <a:buNone/>
            </a:pPr>
            <a:br>
              <a:rPr lang="ar-EG" dirty="0"/>
            </a:br>
            <a:r>
              <a:rPr lang="ar-EG" dirty="0"/>
              <a:t> </a:t>
            </a:r>
            <a:r>
              <a:rPr lang="ar-EG" b="0" i="0" dirty="0">
                <a:solidFill>
                  <a:srgbClr val="000000"/>
                </a:solidFill>
                <a:effectLst/>
                <a:latin typeface="Droid-Arabic-Kufi"/>
              </a:rPr>
              <a:t>في النهاية، منذ ستينيات القرن الماضي ظهر ما يسمى بقانون مور </a:t>
            </a:r>
            <a:r>
              <a:rPr lang="en-US" b="0" i="0" dirty="0">
                <a:solidFill>
                  <a:srgbClr val="000000"/>
                </a:solidFill>
                <a:effectLst/>
                <a:latin typeface="Droid-Arabic-Kufi"/>
              </a:rPr>
              <a:t>(Moore’s Law) </a:t>
            </a:r>
            <a:r>
              <a:rPr lang="ar-EG" b="0" i="0" dirty="0">
                <a:solidFill>
                  <a:srgbClr val="000000"/>
                </a:solidFill>
                <a:effectLst/>
                <a:latin typeface="Droid-Arabic-Kufi"/>
              </a:rPr>
              <a:t>الذي كان ملاحظة ونبوءة من </a:t>
            </a:r>
            <a:r>
              <a:rPr lang="en-US" b="0" i="0" dirty="0">
                <a:solidFill>
                  <a:srgbClr val="000000"/>
                </a:solidFill>
                <a:effectLst/>
                <a:latin typeface="Droid-Arabic-Kufi"/>
              </a:rPr>
              <a:t>(Gordon Moore) </a:t>
            </a:r>
            <a:r>
              <a:rPr lang="ar-EG" b="0" i="0" dirty="0">
                <a:solidFill>
                  <a:srgbClr val="000000"/>
                </a:solidFill>
                <a:effectLst/>
                <a:latin typeface="Droid-Arabic-Kufi"/>
              </a:rPr>
              <a:t> أحد مؤسسي شركة إنتل؛ حيث توقع أن عدد الترانزستورات في الإنش المربع من الشرائح الإلكترونية سيتضاعف كل عامين تقريباً، وعبر الأعوام الخمسين الماضية يبدو أن هذا القانون يبلي بشكل جيد، لكن ربما قد نصل إلى الحجم الحدي قريباً، لذا يظن الكثير من الخبراء أن المستقبل سيكون حتماً لتقنيات جديدة.</a:t>
            </a:r>
            <a:endParaRPr lang="en-US" dirty="0"/>
          </a:p>
        </p:txBody>
      </p:sp>
    </p:spTree>
    <p:extLst>
      <p:ext uri="{BB962C8B-B14F-4D97-AF65-F5344CB8AC3E}">
        <p14:creationId xmlns:p14="http://schemas.microsoft.com/office/powerpoint/2010/main" val="3822901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6A1E0-7507-C27A-C986-2905D08CDE30}"/>
              </a:ext>
            </a:extLst>
          </p:cNvPr>
          <p:cNvSpPr>
            <a:spLocks noGrp="1"/>
          </p:cNvSpPr>
          <p:nvPr>
            <p:ph type="title"/>
          </p:nvPr>
        </p:nvSpPr>
        <p:spPr>
          <a:xfrm>
            <a:off x="838200" y="681037"/>
            <a:ext cx="10515600" cy="669461"/>
          </a:xfrm>
        </p:spPr>
        <p:txBody>
          <a:bodyPr>
            <a:normAutofit fontScale="90000"/>
          </a:bodyPr>
          <a:lstStyle/>
          <a:p>
            <a:pPr algn="ctr"/>
            <a:r>
              <a:rPr lang="ar-EG" b="1" i="0" dirty="0">
                <a:solidFill>
                  <a:srgbClr val="F75239"/>
                </a:solidFill>
                <a:effectLst/>
                <a:latin typeface="Droid-Arabic-Kufi"/>
              </a:rPr>
              <a:t>أجهزة ما قبل الحاسوب</a:t>
            </a:r>
            <a:br>
              <a:rPr lang="ar-EG" b="1" i="0" dirty="0">
                <a:solidFill>
                  <a:srgbClr val="F75239"/>
                </a:solidFill>
                <a:effectLst/>
                <a:latin typeface="Droid-Arabic-Kufi"/>
              </a:rPr>
            </a:br>
            <a:endParaRPr lang="en-US" dirty="0"/>
          </a:p>
        </p:txBody>
      </p:sp>
      <p:sp>
        <p:nvSpPr>
          <p:cNvPr id="3" name="Content Placeholder 2">
            <a:extLst>
              <a:ext uri="{FF2B5EF4-FFF2-40B4-BE49-F238E27FC236}">
                <a16:creationId xmlns:a16="http://schemas.microsoft.com/office/drawing/2014/main" id="{AF4E4E09-EE29-1492-6D95-1045AACB55EF}"/>
              </a:ext>
            </a:extLst>
          </p:cNvPr>
          <p:cNvSpPr>
            <a:spLocks noGrp="1"/>
          </p:cNvSpPr>
          <p:nvPr>
            <p:ph idx="1"/>
          </p:nvPr>
        </p:nvSpPr>
        <p:spPr>
          <a:xfrm>
            <a:off x="838200" y="1617784"/>
            <a:ext cx="10515600" cy="4881489"/>
          </a:xfrm>
        </p:spPr>
        <p:txBody>
          <a:bodyPr>
            <a:normAutofit fontScale="92500" lnSpcReduction="20000"/>
          </a:bodyPr>
          <a:lstStyle/>
          <a:p>
            <a:pPr algn="just" rtl="1"/>
            <a:r>
              <a:rPr lang="ar-EG" b="0" i="0" dirty="0">
                <a:solidFill>
                  <a:srgbClr val="000000"/>
                </a:solidFill>
                <a:effectLst/>
                <a:latin typeface="Droid-Arabic-Kufi"/>
              </a:rPr>
              <a:t>لفهم فكرة الحاسوب تماماً يجب النظر إلى الهدف الأصلي له وأصل الكلمة كذلك، ففي اللغة العربية كلمة حاسوب مشتقة من الحساب، وفي الإنجليزية الأمر مشابه تماماً فكلمة </a:t>
            </a:r>
            <a:r>
              <a:rPr lang="en-US" b="0" i="0" dirty="0">
                <a:solidFill>
                  <a:srgbClr val="000000"/>
                </a:solidFill>
                <a:effectLst/>
                <a:latin typeface="Droid-Arabic-Kufi"/>
              </a:rPr>
              <a:t>(Computer) </a:t>
            </a:r>
            <a:r>
              <a:rPr lang="ar-EG" b="0" i="0" dirty="0">
                <a:solidFill>
                  <a:srgbClr val="000000"/>
                </a:solidFill>
                <a:effectLst/>
                <a:latin typeface="Droid-Arabic-Kufi"/>
              </a:rPr>
              <a:t> هي المسمى الوظيفي لفعل الحساب، ومع أن الأجهزة التقنية الحديثة اليوم تبدو غريبة للغاية، لكن لا تعدو كونها آلات تقوم بالعديد من العمليات الحسابية المعقدة التي هي في الأصل سلاسل من عمليات حسابية ابسط، وبالمحصلة تعود جميع هذه العمليات إلى العملية الحسابية الأساسية: الجمع.</a:t>
            </a:r>
            <a:endParaRPr lang="en-US" b="0" i="0" dirty="0">
              <a:solidFill>
                <a:srgbClr val="000000"/>
              </a:solidFill>
              <a:effectLst/>
              <a:latin typeface="Droid-Arabic-Kufi"/>
            </a:endParaRPr>
          </a:p>
          <a:p>
            <a:pPr algn="just" rtl="1"/>
            <a:br>
              <a:rPr lang="ar-EG" b="0" i="0" dirty="0">
                <a:solidFill>
                  <a:srgbClr val="000000"/>
                </a:solidFill>
                <a:effectLst/>
                <a:latin typeface="Droid-Arabic-Kufi"/>
              </a:rPr>
            </a:br>
            <a:r>
              <a:rPr lang="ar-EG" b="0" i="0" dirty="0">
                <a:solidFill>
                  <a:srgbClr val="000000"/>
                </a:solidFill>
                <a:effectLst/>
                <a:latin typeface="Droid-Arabic-Kufi"/>
              </a:rPr>
              <a:t>يُعتبر "المعداد" أول الآلات التي تم اختراعها لمساعدة البشر في إجراء العمليات الحسابية، فهذه الأداة البسيطة للغاية والتي اخترعت منذ آلاف الأعوام ولا تزال تستخدم حتى اليوم لمساعدة الأطفال على تعلم الحساب والعمليات الحسابية البسيطة.</a:t>
            </a:r>
            <a:endParaRPr lang="en-US" b="0" i="0" dirty="0">
              <a:solidFill>
                <a:srgbClr val="000000"/>
              </a:solidFill>
              <a:effectLst/>
              <a:latin typeface="Droid-Arabic-Kufi"/>
            </a:endParaRPr>
          </a:p>
          <a:p>
            <a:pPr algn="just" rtl="1"/>
            <a:br>
              <a:rPr lang="ar-EG" b="0" i="0" dirty="0">
                <a:solidFill>
                  <a:srgbClr val="000000"/>
                </a:solidFill>
                <a:effectLst/>
                <a:latin typeface="Droid-Arabic-Kufi"/>
              </a:rPr>
            </a:br>
            <a:r>
              <a:rPr lang="ar-EG" dirty="0">
                <a:solidFill>
                  <a:srgbClr val="000000"/>
                </a:solidFill>
                <a:latin typeface="Droid-Arabic-Kufi"/>
              </a:rPr>
              <a:t>كان تطور آلات الحساب عبر العصور بطيئاً للغاية، وأول تغيير حقيقي عليها تمثل في الحاسبة الميكانيكية التي بدأت بالظهور في القرنين السادس والسابع عشر، ولعل أشهر وأهم هذه الحاسبات هي تلك التي اخترعها الفيزيائي والفيلسوف الفرنسي باسكال </a:t>
            </a:r>
            <a:r>
              <a:rPr lang="en-US" dirty="0">
                <a:solidFill>
                  <a:srgbClr val="000000"/>
                </a:solidFill>
                <a:latin typeface="Droid-Arabic-Kufi"/>
              </a:rPr>
              <a:t>(Pascal) </a:t>
            </a:r>
            <a:r>
              <a:rPr lang="ar-EG" dirty="0">
                <a:solidFill>
                  <a:srgbClr val="000000"/>
                </a:solidFill>
                <a:latin typeface="Droid-Arabic-Kufi"/>
              </a:rPr>
              <a:t> في بدايات القرن السابع عشر؛ حيث كان الهدف منها مساعدة والده الذي عمل كمحاسب في عمله، لكنها لم تلق نجاحاً تجارياً بسبب تكلفتها العالية وتعقيدها الكبير حيث لم يُصنع سوى 50 نسخة منها فقط.</a:t>
            </a:r>
          </a:p>
          <a:p>
            <a:pPr algn="just"/>
            <a:endParaRPr lang="en-US" dirty="0"/>
          </a:p>
        </p:txBody>
      </p:sp>
    </p:spTree>
    <p:extLst>
      <p:ext uri="{BB962C8B-B14F-4D97-AF65-F5344CB8AC3E}">
        <p14:creationId xmlns:p14="http://schemas.microsoft.com/office/powerpoint/2010/main" val="1235030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55354-18E4-82B4-8B4E-49422C6DB5AD}"/>
              </a:ext>
            </a:extLst>
          </p:cNvPr>
          <p:cNvSpPr>
            <a:spLocks noGrp="1"/>
          </p:cNvSpPr>
          <p:nvPr>
            <p:ph type="title"/>
          </p:nvPr>
        </p:nvSpPr>
        <p:spPr/>
        <p:txBody>
          <a:bodyPr/>
          <a:lstStyle/>
          <a:p>
            <a:pPr algn="ctr"/>
            <a:r>
              <a:rPr lang="ar-EG" b="1" i="0" dirty="0">
                <a:solidFill>
                  <a:srgbClr val="F75239"/>
                </a:solidFill>
                <a:effectLst/>
                <a:latin typeface="Droid-Arabic-Kufi"/>
              </a:rPr>
              <a:t>الجيل الأول للحواسيب: الأنابيب المفرغة</a:t>
            </a:r>
            <a:br>
              <a:rPr lang="ar-EG" b="1" i="0" dirty="0">
                <a:solidFill>
                  <a:srgbClr val="F75239"/>
                </a:solidFill>
                <a:effectLst/>
                <a:latin typeface="Droid-Arabic-Kufi"/>
              </a:rPr>
            </a:br>
            <a:endParaRPr lang="en-US" dirty="0"/>
          </a:p>
        </p:txBody>
      </p:sp>
      <p:sp>
        <p:nvSpPr>
          <p:cNvPr id="3" name="Content Placeholder 2">
            <a:extLst>
              <a:ext uri="{FF2B5EF4-FFF2-40B4-BE49-F238E27FC236}">
                <a16:creationId xmlns:a16="http://schemas.microsoft.com/office/drawing/2014/main" id="{8AF0740D-B789-340B-39C7-9B60AE355D0B}"/>
              </a:ext>
            </a:extLst>
          </p:cNvPr>
          <p:cNvSpPr>
            <a:spLocks noGrp="1"/>
          </p:cNvSpPr>
          <p:nvPr>
            <p:ph idx="1"/>
          </p:nvPr>
        </p:nvSpPr>
        <p:spPr>
          <a:xfrm>
            <a:off x="838200" y="1867829"/>
            <a:ext cx="10515600" cy="3956197"/>
          </a:xfrm>
        </p:spPr>
        <p:txBody>
          <a:bodyPr/>
          <a:lstStyle/>
          <a:p>
            <a:pPr algn="just" rtl="1"/>
            <a:r>
              <a:rPr lang="ar-EG" b="0" i="0" dirty="0">
                <a:solidFill>
                  <a:srgbClr val="000000"/>
                </a:solidFill>
                <a:effectLst/>
                <a:latin typeface="Droid-Arabic-Kufi"/>
              </a:rPr>
              <a:t>امتد الجيل الأول من الحواسيب بين عامي 1940 و1956، وقد اعتمدت حواسيب هذا الجيل على الصمامات الأنابيب المفرغة </a:t>
            </a:r>
            <a:r>
              <a:rPr lang="en-US" b="0" i="0" dirty="0">
                <a:solidFill>
                  <a:srgbClr val="000000"/>
                </a:solidFill>
                <a:effectLst/>
                <a:latin typeface="Droid-Arabic-Kufi"/>
              </a:rPr>
              <a:t>(Vacuum Tubes) </a:t>
            </a:r>
            <a:r>
              <a:rPr lang="ar-EG" b="0" i="0" dirty="0">
                <a:solidFill>
                  <a:srgbClr val="000000"/>
                </a:solidFill>
                <a:effectLst/>
                <a:latin typeface="Droid-Arabic-Kufi"/>
              </a:rPr>
              <a:t> التي استخدمت كمحولات ومضخمات، والأغشية مغناطيسية والمكثفات كذواكر، بالإضافة إلى البطاقات المثقبة للبرمجة. </a:t>
            </a:r>
          </a:p>
          <a:p>
            <a:pPr algn="just" rtl="1"/>
            <a:endParaRPr lang="ar-EG" b="0" i="0" dirty="0">
              <a:solidFill>
                <a:srgbClr val="000000"/>
              </a:solidFill>
              <a:effectLst/>
              <a:latin typeface="Droid-Arabic-Kufi"/>
            </a:endParaRPr>
          </a:p>
          <a:p>
            <a:pPr algn="just" rtl="1"/>
            <a:r>
              <a:rPr lang="ar-EG" b="0" i="0" dirty="0">
                <a:solidFill>
                  <a:srgbClr val="000000"/>
                </a:solidFill>
                <a:effectLst/>
                <a:latin typeface="Droid-Arabic-Kufi"/>
              </a:rPr>
              <a:t>كما أنها كانت ميكانيكية إلى حد بعيد وضخمة للغاية، فالحاسوب الواحد كان يزن حوالي 5 أطنان ويتضمن عدة كيلومترات من الأسلاك والوصلات مع الكثير من المسننات والقطع الميكانيكية.</a:t>
            </a:r>
          </a:p>
        </p:txBody>
      </p:sp>
    </p:spTree>
    <p:extLst>
      <p:ext uri="{BB962C8B-B14F-4D97-AF65-F5344CB8AC3E}">
        <p14:creationId xmlns:p14="http://schemas.microsoft.com/office/powerpoint/2010/main" val="142341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91F7D-EE44-117F-F3AC-C80D6381EC51}"/>
              </a:ext>
            </a:extLst>
          </p:cNvPr>
          <p:cNvSpPr>
            <a:spLocks noGrp="1"/>
          </p:cNvSpPr>
          <p:nvPr>
            <p:ph type="title"/>
          </p:nvPr>
        </p:nvSpPr>
        <p:spPr/>
        <p:txBody>
          <a:bodyPr/>
          <a:lstStyle/>
          <a:p>
            <a:pPr algn="ctr"/>
            <a:r>
              <a:rPr lang="ar-EG" b="1" i="0" dirty="0">
                <a:solidFill>
                  <a:srgbClr val="F75239"/>
                </a:solidFill>
                <a:effectLst/>
                <a:latin typeface="Droid-Arabic-Kufi"/>
              </a:rPr>
              <a:t>الجيل الأول للحواسيب: الأنابيب المفرغة</a:t>
            </a:r>
            <a:endParaRPr lang="en-US" dirty="0"/>
          </a:p>
        </p:txBody>
      </p:sp>
      <p:pic>
        <p:nvPicPr>
          <p:cNvPr id="5" name="Picture 4">
            <a:extLst>
              <a:ext uri="{FF2B5EF4-FFF2-40B4-BE49-F238E27FC236}">
                <a16:creationId xmlns:a16="http://schemas.microsoft.com/office/drawing/2014/main" id="{14E9CB06-A90F-35AC-A87A-B2B0A6D1BA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811950"/>
            <a:ext cx="9144000" cy="4504444"/>
          </a:xfrm>
          <a:prstGeom prst="rect">
            <a:avLst/>
          </a:prstGeom>
        </p:spPr>
      </p:pic>
      <p:sp>
        <p:nvSpPr>
          <p:cNvPr id="7" name="TextBox 6">
            <a:extLst>
              <a:ext uri="{FF2B5EF4-FFF2-40B4-BE49-F238E27FC236}">
                <a16:creationId xmlns:a16="http://schemas.microsoft.com/office/drawing/2014/main" id="{78894D36-001F-A788-EF35-B00BD988DBDE}"/>
              </a:ext>
            </a:extLst>
          </p:cNvPr>
          <p:cNvSpPr txBox="1"/>
          <p:nvPr/>
        </p:nvSpPr>
        <p:spPr>
          <a:xfrm>
            <a:off x="3049172" y="6195031"/>
            <a:ext cx="6098344" cy="461665"/>
          </a:xfrm>
          <a:prstGeom prst="rect">
            <a:avLst/>
          </a:prstGeom>
          <a:noFill/>
        </p:spPr>
        <p:txBody>
          <a:bodyPr wrap="square">
            <a:spAutoFit/>
          </a:bodyPr>
          <a:lstStyle/>
          <a:p>
            <a:pPr algn="ctr"/>
            <a:r>
              <a:rPr lang="ar-EG" sz="2400" b="1" i="0" dirty="0">
                <a:effectLst/>
                <a:latin typeface="Droid-Arabic-Kufi"/>
              </a:rPr>
              <a:t>صورة الصممامات أو الأنابيب المفرغة</a:t>
            </a:r>
            <a:endParaRPr lang="en-US" sz="2400" b="1" dirty="0"/>
          </a:p>
        </p:txBody>
      </p:sp>
    </p:spTree>
    <p:extLst>
      <p:ext uri="{BB962C8B-B14F-4D97-AF65-F5344CB8AC3E}">
        <p14:creationId xmlns:p14="http://schemas.microsoft.com/office/powerpoint/2010/main" val="1598809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E9A3B-2767-FA58-8247-B91858B998BF}"/>
              </a:ext>
            </a:extLst>
          </p:cNvPr>
          <p:cNvSpPr>
            <a:spLocks noGrp="1"/>
          </p:cNvSpPr>
          <p:nvPr>
            <p:ph type="title"/>
          </p:nvPr>
        </p:nvSpPr>
        <p:spPr/>
        <p:txBody>
          <a:bodyPr/>
          <a:lstStyle/>
          <a:p>
            <a:pPr algn="ctr"/>
            <a:r>
              <a:rPr lang="ar-EG" b="1" i="0" dirty="0">
                <a:solidFill>
                  <a:srgbClr val="F75239"/>
                </a:solidFill>
                <a:effectLst/>
                <a:latin typeface="Droid-Arabic-Kufi"/>
              </a:rPr>
              <a:t>الجيل الأول للحواسيب: الأنابيب المفرغة</a:t>
            </a:r>
            <a:br>
              <a:rPr lang="ar-EG" b="1" i="0" dirty="0">
                <a:solidFill>
                  <a:srgbClr val="F75239"/>
                </a:solidFill>
                <a:effectLst/>
                <a:latin typeface="Droid-Arabic-Kufi"/>
              </a:rPr>
            </a:br>
            <a:endParaRPr lang="en-US" dirty="0"/>
          </a:p>
        </p:txBody>
      </p:sp>
      <p:sp>
        <p:nvSpPr>
          <p:cNvPr id="3" name="Content Placeholder 2">
            <a:extLst>
              <a:ext uri="{FF2B5EF4-FFF2-40B4-BE49-F238E27FC236}">
                <a16:creationId xmlns:a16="http://schemas.microsoft.com/office/drawing/2014/main" id="{544506E8-752E-566F-0FA0-DC3C50A2F841}"/>
              </a:ext>
            </a:extLst>
          </p:cNvPr>
          <p:cNvSpPr>
            <a:spLocks noGrp="1"/>
          </p:cNvSpPr>
          <p:nvPr>
            <p:ph idx="1"/>
          </p:nvPr>
        </p:nvSpPr>
        <p:spPr/>
        <p:txBody>
          <a:bodyPr>
            <a:noAutofit/>
          </a:bodyPr>
          <a:lstStyle/>
          <a:p>
            <a:pPr algn="just" rtl="1"/>
            <a:r>
              <a:rPr lang="ar-EG" sz="2400" b="0" i="0" dirty="0">
                <a:solidFill>
                  <a:srgbClr val="000000"/>
                </a:solidFill>
                <a:effectLst/>
                <a:latin typeface="Droid-Arabic-Kufi"/>
                <a:cs typeface="+mj-cs"/>
              </a:rPr>
              <a:t>يعتبر حاسوب </a:t>
            </a:r>
            <a:r>
              <a:rPr lang="en-US" sz="2400" b="0" i="0" dirty="0">
                <a:solidFill>
                  <a:srgbClr val="000000"/>
                </a:solidFill>
                <a:effectLst/>
                <a:latin typeface="Droid-Arabic-Kufi"/>
                <a:cs typeface="+mj-cs"/>
              </a:rPr>
              <a:t>(Atanasoff-Berry) </a:t>
            </a:r>
            <a:r>
              <a:rPr lang="ar-EG" sz="2400" b="0" i="0" dirty="0">
                <a:solidFill>
                  <a:srgbClr val="000000"/>
                </a:solidFill>
                <a:effectLst/>
                <a:latin typeface="Droid-Arabic-Kufi"/>
                <a:cs typeface="+mj-cs"/>
              </a:rPr>
              <a:t> أو </a:t>
            </a:r>
            <a:r>
              <a:rPr lang="en-US" sz="2400" b="0" i="0" dirty="0">
                <a:solidFill>
                  <a:srgbClr val="000000"/>
                </a:solidFill>
                <a:effectLst/>
                <a:latin typeface="Droid-Arabic-Kufi"/>
                <a:cs typeface="+mj-cs"/>
              </a:rPr>
              <a:t>(ABC) </a:t>
            </a:r>
            <a:r>
              <a:rPr lang="ar-EG" sz="2400" b="0" i="0" dirty="0">
                <a:solidFill>
                  <a:srgbClr val="000000"/>
                </a:solidFill>
                <a:effectLst/>
                <a:latin typeface="Droid-Arabic-Kufi"/>
                <a:cs typeface="+mj-cs"/>
              </a:rPr>
              <a:t> الذي تم تطويره من قبل البروفيسور</a:t>
            </a:r>
            <a:endParaRPr lang="en-US" sz="2400" b="0" i="0" dirty="0">
              <a:solidFill>
                <a:srgbClr val="000000"/>
              </a:solidFill>
              <a:effectLst/>
              <a:latin typeface="Droid-Arabic-Kufi"/>
              <a:cs typeface="+mj-cs"/>
            </a:endParaRPr>
          </a:p>
          <a:p>
            <a:pPr algn="just" rtl="1"/>
            <a:r>
              <a:rPr lang="ar-EG" sz="2400" b="0" i="0" dirty="0">
                <a:solidFill>
                  <a:srgbClr val="000000"/>
                </a:solidFill>
                <a:effectLst/>
                <a:latin typeface="Droid-Arabic-Kufi"/>
                <a:cs typeface="+mj-cs"/>
              </a:rPr>
              <a:t> </a:t>
            </a:r>
            <a:r>
              <a:rPr lang="en-US" sz="2400" b="0" i="0" dirty="0">
                <a:solidFill>
                  <a:srgbClr val="000000"/>
                </a:solidFill>
                <a:effectLst/>
                <a:latin typeface="Droid-Arabic-Kufi"/>
                <a:cs typeface="+mj-cs"/>
              </a:rPr>
              <a:t>(John Vincent Atanasoff) </a:t>
            </a:r>
            <a:r>
              <a:rPr lang="ar-EG" sz="2400" b="0" i="0" dirty="0">
                <a:solidFill>
                  <a:srgbClr val="000000"/>
                </a:solidFill>
                <a:effectLst/>
                <a:latin typeface="Droid-Arabic-Kufi"/>
                <a:cs typeface="+mj-cs"/>
              </a:rPr>
              <a:t> ومساعده</a:t>
            </a:r>
            <a:r>
              <a:rPr lang="en-US" sz="2400" b="0" i="0" dirty="0">
                <a:solidFill>
                  <a:srgbClr val="000000"/>
                </a:solidFill>
                <a:effectLst/>
                <a:latin typeface="Droid-Arabic-Kufi"/>
                <a:cs typeface="+mj-cs"/>
              </a:rPr>
              <a:t>(Clifford Berry) </a:t>
            </a:r>
            <a:r>
              <a:rPr lang="ar-EG" sz="2400" b="0" i="0" dirty="0">
                <a:solidFill>
                  <a:srgbClr val="000000"/>
                </a:solidFill>
                <a:effectLst/>
                <a:latin typeface="Droid-Arabic-Kufi"/>
                <a:cs typeface="+mj-cs"/>
              </a:rPr>
              <a:t> عام 1942 أول حاسوب إلكتروني، حيث اعتمد على 45 صماماً مفرغاً لإجراء العمليات الحسابية، وعلى المكثفات كذواكر، ثم جاء بعده حاسوب </a:t>
            </a:r>
            <a:r>
              <a:rPr lang="en-US" sz="2400" b="0" i="0" dirty="0">
                <a:solidFill>
                  <a:srgbClr val="000000"/>
                </a:solidFill>
                <a:effectLst/>
                <a:latin typeface="Droid-Arabic-Kufi"/>
                <a:cs typeface="+mj-cs"/>
              </a:rPr>
              <a:t>(Colossus I) </a:t>
            </a:r>
            <a:r>
              <a:rPr lang="ar-EG" sz="2400" b="0" i="0" dirty="0">
                <a:solidFill>
                  <a:srgbClr val="000000"/>
                </a:solidFill>
                <a:effectLst/>
                <a:latin typeface="Droid-Arabic-Kufi"/>
                <a:cs typeface="+mj-cs"/>
              </a:rPr>
              <a:t> الذي تم تطويره في إنجلترا عام 1943، وكان يؤدي وظيفة واحدة فقط هي فك الشيفرات خلال الحرب العالمية الثانية، ولم يكن قابلاً لإعادة برمجته.</a:t>
            </a:r>
            <a:endParaRPr lang="ar-EG" sz="2400" b="0" i="0" u="none" strike="noStrike" dirty="0">
              <a:effectLst/>
              <a:latin typeface="Droid-Arabic-Kufi"/>
              <a:cs typeface="+mj-cs"/>
            </a:endParaRPr>
          </a:p>
          <a:p>
            <a:pPr marL="0" indent="0" algn="just" rtl="1">
              <a:buNone/>
            </a:pPr>
            <a:br>
              <a:rPr lang="ar-EG" sz="2400" dirty="0">
                <a:cs typeface="+mj-cs"/>
              </a:rPr>
            </a:br>
            <a:r>
              <a:rPr lang="ar-EG" sz="2400" b="0" i="0" dirty="0">
                <a:solidFill>
                  <a:srgbClr val="000000"/>
                </a:solidFill>
                <a:effectLst/>
                <a:latin typeface="Droid-Arabic-Kufi"/>
                <a:cs typeface="+mj-cs"/>
              </a:rPr>
              <a:t>بحلول عام 1944 أنهى البروفيسور </a:t>
            </a:r>
            <a:r>
              <a:rPr lang="en-US" sz="2400" b="0" i="0" dirty="0">
                <a:solidFill>
                  <a:srgbClr val="000000"/>
                </a:solidFill>
                <a:effectLst/>
                <a:latin typeface="Droid-Arabic-Kufi"/>
                <a:cs typeface="+mj-cs"/>
              </a:rPr>
              <a:t>(Howard Aiken) </a:t>
            </a:r>
            <a:r>
              <a:rPr lang="ar-EG" sz="2400" b="0" i="0" dirty="0">
                <a:solidFill>
                  <a:srgbClr val="000000"/>
                </a:solidFill>
                <a:effectLst/>
                <a:latin typeface="Droid-Arabic-Kufi"/>
                <a:cs typeface="+mj-cs"/>
              </a:rPr>
              <a:t> من جامعة هارفارد بناء ما عرف باسم "الحاسبة المتحكم بها بالتسلسل الأوتوماتيكي" أو آلة </a:t>
            </a:r>
            <a:r>
              <a:rPr lang="en-US" sz="2400" b="0" i="0" dirty="0">
                <a:solidFill>
                  <a:srgbClr val="000000"/>
                </a:solidFill>
                <a:effectLst/>
                <a:latin typeface="Droid-Arabic-Kufi"/>
                <a:cs typeface="+mj-cs"/>
              </a:rPr>
              <a:t>(Mark I) </a:t>
            </a:r>
            <a:r>
              <a:rPr lang="ar-EG" sz="2400" b="0" i="0" dirty="0">
                <a:solidFill>
                  <a:srgbClr val="000000"/>
                </a:solidFill>
                <a:effectLst/>
                <a:latin typeface="Droid-Arabic-Kufi"/>
                <a:cs typeface="+mj-cs"/>
              </a:rPr>
              <a:t> التي اعتمدت على 3000 مرحلة ميكانيكية، وكانت أول حاسوب إلكتروميكانيكي قادر على اتخاذ القرارات المنطقية مثل العبارات الشرطية التي تُستخدم في البرمجة. كان حاسوب </a:t>
            </a:r>
            <a:r>
              <a:rPr lang="en-US" sz="2400" b="0" i="0" dirty="0">
                <a:solidFill>
                  <a:srgbClr val="000000"/>
                </a:solidFill>
                <a:effectLst/>
                <a:latin typeface="Droid-Arabic-Kufi"/>
                <a:cs typeface="+mj-cs"/>
              </a:rPr>
              <a:t>(Mark I) </a:t>
            </a:r>
            <a:r>
              <a:rPr lang="ar-EG" sz="2400" b="0" i="0" dirty="0">
                <a:solidFill>
                  <a:srgbClr val="000000"/>
                </a:solidFill>
                <a:effectLst/>
                <a:latin typeface="Droid-Arabic-Kufi"/>
                <a:cs typeface="+mj-cs"/>
              </a:rPr>
              <a:t> قابلاً للبرمجة باستخدام شريط من الورق المثقب، ومن أبرز مبرمجيه عالمة الحاسوب </a:t>
            </a:r>
            <a:r>
              <a:rPr lang="en-US" sz="2400" b="0" i="0" dirty="0">
                <a:solidFill>
                  <a:srgbClr val="000000"/>
                </a:solidFill>
                <a:effectLst/>
                <a:latin typeface="Droid-Arabic-Kufi"/>
                <a:cs typeface="+mj-cs"/>
              </a:rPr>
              <a:t>.(Grace Hopper)</a:t>
            </a:r>
          </a:p>
        </p:txBody>
      </p:sp>
    </p:spTree>
    <p:extLst>
      <p:ext uri="{BB962C8B-B14F-4D97-AF65-F5344CB8AC3E}">
        <p14:creationId xmlns:p14="http://schemas.microsoft.com/office/powerpoint/2010/main" val="1338921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E9A3B-2767-FA58-8247-B91858B998BF}"/>
              </a:ext>
            </a:extLst>
          </p:cNvPr>
          <p:cNvSpPr>
            <a:spLocks noGrp="1"/>
          </p:cNvSpPr>
          <p:nvPr>
            <p:ph type="title"/>
          </p:nvPr>
        </p:nvSpPr>
        <p:spPr/>
        <p:txBody>
          <a:bodyPr/>
          <a:lstStyle/>
          <a:p>
            <a:pPr algn="ctr"/>
            <a:r>
              <a:rPr lang="ar-EG" b="1" i="0" dirty="0">
                <a:solidFill>
                  <a:srgbClr val="F75239"/>
                </a:solidFill>
                <a:effectLst/>
                <a:latin typeface="Droid-Arabic-Kufi"/>
              </a:rPr>
              <a:t>الجيل الأول للحواسيب: الأنابيب المفرغة</a:t>
            </a:r>
            <a:br>
              <a:rPr lang="ar-EG" b="1" i="0" dirty="0">
                <a:solidFill>
                  <a:srgbClr val="F75239"/>
                </a:solidFill>
                <a:effectLst/>
                <a:latin typeface="Droid-Arabic-Kufi"/>
              </a:rPr>
            </a:br>
            <a:endParaRPr lang="en-US" dirty="0"/>
          </a:p>
        </p:txBody>
      </p:sp>
      <p:sp>
        <p:nvSpPr>
          <p:cNvPr id="3" name="Content Placeholder 2">
            <a:extLst>
              <a:ext uri="{FF2B5EF4-FFF2-40B4-BE49-F238E27FC236}">
                <a16:creationId xmlns:a16="http://schemas.microsoft.com/office/drawing/2014/main" id="{544506E8-752E-566F-0FA0-DC3C50A2F841}"/>
              </a:ext>
            </a:extLst>
          </p:cNvPr>
          <p:cNvSpPr>
            <a:spLocks noGrp="1"/>
          </p:cNvSpPr>
          <p:nvPr>
            <p:ph idx="1"/>
          </p:nvPr>
        </p:nvSpPr>
        <p:spPr>
          <a:xfrm>
            <a:off x="838200" y="1519311"/>
            <a:ext cx="10515600" cy="4657652"/>
          </a:xfrm>
        </p:spPr>
        <p:txBody>
          <a:bodyPr>
            <a:noAutofit/>
          </a:bodyPr>
          <a:lstStyle/>
          <a:p>
            <a:pPr algn="r" rtl="1"/>
            <a:br>
              <a:rPr lang="en-US" sz="2400" dirty="0">
                <a:cs typeface="+mj-cs"/>
              </a:rPr>
            </a:br>
            <a:r>
              <a:rPr lang="ar-EG" sz="2400" b="0" i="0" dirty="0">
                <a:solidFill>
                  <a:srgbClr val="000000"/>
                </a:solidFill>
                <a:effectLst/>
                <a:latin typeface="Droid-Arabic-Kufi"/>
                <a:cs typeface="+mj-cs"/>
              </a:rPr>
              <a:t>واحدة من الأمور المثيرة للاهتمام هي أصل كلمة </a:t>
            </a:r>
            <a:r>
              <a:rPr lang="en-US" sz="2400" b="0" i="0" dirty="0">
                <a:solidFill>
                  <a:srgbClr val="000000"/>
                </a:solidFill>
                <a:effectLst/>
                <a:latin typeface="Droid-Arabic-Kufi"/>
                <a:cs typeface="+mj-cs"/>
              </a:rPr>
              <a:t>(Bug) </a:t>
            </a:r>
            <a:r>
              <a:rPr lang="ar-EG" sz="2400" b="0" i="0" dirty="0">
                <a:solidFill>
                  <a:srgbClr val="000000"/>
                </a:solidFill>
                <a:effectLst/>
                <a:latin typeface="Droid-Arabic-Kufi"/>
                <a:cs typeface="+mj-cs"/>
              </a:rPr>
              <a:t> في الحواسيب، فالكلمة التي تعني خطأ أو مشكلة برمجية أتت من حادثة حصلت عام 1945 في حاسوب </a:t>
            </a:r>
            <a:r>
              <a:rPr lang="en-US" sz="2400" b="0" i="0" dirty="0">
                <a:solidFill>
                  <a:srgbClr val="000000"/>
                </a:solidFill>
                <a:effectLst/>
                <a:latin typeface="Droid-Arabic-Kufi"/>
                <a:cs typeface="+mj-cs"/>
              </a:rPr>
              <a:t>(Mark I)؛ </a:t>
            </a:r>
            <a:r>
              <a:rPr lang="ar-EG" sz="2400" b="0" i="0" dirty="0">
                <a:solidFill>
                  <a:srgbClr val="000000"/>
                </a:solidFill>
                <a:effectLst/>
                <a:latin typeface="Droid-Arabic-Kufi"/>
                <a:cs typeface="+mj-cs"/>
              </a:rPr>
              <a:t>حيث حدثت مشكلة ما تسببت بعدم قدرته على قراءة شريط الورق المثقب، وعند تفقد الخلل من قبل العالمة </a:t>
            </a:r>
            <a:r>
              <a:rPr lang="en-US" sz="2400" b="0" i="0" dirty="0">
                <a:solidFill>
                  <a:srgbClr val="000000"/>
                </a:solidFill>
                <a:effectLst/>
                <a:latin typeface="Droid-Arabic-Kufi"/>
                <a:cs typeface="+mj-cs"/>
              </a:rPr>
              <a:t>(Hopper) </a:t>
            </a:r>
            <a:r>
              <a:rPr lang="ar-EG" sz="2400" b="0" i="0" dirty="0">
                <a:solidFill>
                  <a:srgbClr val="000000"/>
                </a:solidFill>
                <a:effectLst/>
                <a:latin typeface="Droid-Arabic-Kufi"/>
                <a:cs typeface="+mj-cs"/>
              </a:rPr>
              <a:t> تبين أنّه ناتج عن وجود عثة (أحد أنواع الحشرات الطائرة) فوق الشريط.</a:t>
            </a:r>
            <a:endParaRPr lang="en-US" sz="2400" b="0" i="0" dirty="0">
              <a:solidFill>
                <a:srgbClr val="000000"/>
              </a:solidFill>
              <a:effectLst/>
              <a:latin typeface="Droid-Arabic-Kufi"/>
              <a:cs typeface="+mj-cs"/>
            </a:endParaRPr>
          </a:p>
          <a:p>
            <a:pPr algn="just" rtl="1"/>
            <a:r>
              <a:rPr lang="ar-EG" sz="2400" b="0" i="0" dirty="0">
                <a:solidFill>
                  <a:srgbClr val="000000"/>
                </a:solidFill>
                <a:effectLst/>
                <a:latin typeface="Droid-Arabic-Kufi"/>
                <a:cs typeface="+mj-cs"/>
              </a:rPr>
              <a:t> لاحقاً باتت كلمة حشرة </a:t>
            </a:r>
            <a:r>
              <a:rPr lang="en-US" sz="2400" b="0" i="0" dirty="0">
                <a:solidFill>
                  <a:srgbClr val="000000"/>
                </a:solidFill>
                <a:effectLst/>
                <a:latin typeface="Droid-Arabic-Kufi"/>
                <a:cs typeface="+mj-cs"/>
              </a:rPr>
              <a:t>(Bug) </a:t>
            </a:r>
            <a:r>
              <a:rPr lang="ar-EG" sz="2400" b="0" i="0" dirty="0">
                <a:solidFill>
                  <a:srgbClr val="000000"/>
                </a:solidFill>
                <a:effectLst/>
                <a:latin typeface="Droid-Arabic-Kufi"/>
                <a:cs typeface="+mj-cs"/>
              </a:rPr>
              <a:t> مرادفاً للخطأ البرمجي وكلمة </a:t>
            </a:r>
            <a:r>
              <a:rPr lang="en-US" sz="2400" b="0" i="0" dirty="0">
                <a:solidFill>
                  <a:srgbClr val="000000"/>
                </a:solidFill>
                <a:effectLst/>
                <a:latin typeface="Droid-Arabic-Kufi"/>
                <a:cs typeface="+mj-cs"/>
              </a:rPr>
              <a:t>(Debug) </a:t>
            </a:r>
            <a:r>
              <a:rPr lang="ar-EG" sz="2400" b="0" i="0" dirty="0">
                <a:solidFill>
                  <a:srgbClr val="000000"/>
                </a:solidFill>
                <a:effectLst/>
                <a:latin typeface="Droid-Arabic-Kufi"/>
                <a:cs typeface="+mj-cs"/>
              </a:rPr>
              <a:t> مرادفاً لتصحيح الأخطاء البرمجية.</a:t>
            </a:r>
            <a:endParaRPr lang="en-US" sz="2400" b="0" i="0" dirty="0">
              <a:solidFill>
                <a:srgbClr val="000000"/>
              </a:solidFill>
              <a:effectLst/>
              <a:latin typeface="Droid-Arabic-Kufi"/>
              <a:cs typeface="+mj-cs"/>
            </a:endParaRPr>
          </a:p>
          <a:p>
            <a:pPr marL="0" indent="0" algn="just" rtl="1">
              <a:buNone/>
            </a:pPr>
            <a:br>
              <a:rPr lang="ar-EG" sz="2400" dirty="0">
                <a:cs typeface="+mj-cs"/>
              </a:rPr>
            </a:br>
            <a:r>
              <a:rPr lang="ar-EG" sz="2400" b="0" i="0" dirty="0">
                <a:solidFill>
                  <a:srgbClr val="000000"/>
                </a:solidFill>
                <a:effectLst/>
                <a:latin typeface="Droid-Arabic-Kufi"/>
                <a:cs typeface="+mj-cs"/>
              </a:rPr>
              <a:t>بعد تطوير </a:t>
            </a:r>
            <a:r>
              <a:rPr lang="en-US" sz="2400" b="0" i="0" dirty="0">
                <a:solidFill>
                  <a:srgbClr val="000000"/>
                </a:solidFill>
                <a:effectLst/>
                <a:latin typeface="Droid-Arabic-Kufi"/>
                <a:cs typeface="+mj-cs"/>
              </a:rPr>
              <a:t>(Mark I) </a:t>
            </a:r>
            <a:r>
              <a:rPr lang="ar-EG" sz="2400" b="0" i="0" dirty="0">
                <a:solidFill>
                  <a:srgbClr val="000000"/>
                </a:solidFill>
                <a:effectLst/>
                <a:latin typeface="Droid-Arabic-Kufi"/>
                <a:cs typeface="+mj-cs"/>
              </a:rPr>
              <a:t> بعامين أي في عام 1946 قام </a:t>
            </a:r>
            <a:r>
              <a:rPr lang="en-US" sz="2400" b="0" i="0" dirty="0">
                <a:solidFill>
                  <a:srgbClr val="000000"/>
                </a:solidFill>
                <a:effectLst/>
                <a:latin typeface="Droid-Arabic-Kufi"/>
                <a:cs typeface="+mj-cs"/>
              </a:rPr>
              <a:t>(J. Prosper Eckert) </a:t>
            </a:r>
            <a:r>
              <a:rPr lang="ar-EG" sz="2400" b="0" i="0" dirty="0">
                <a:solidFill>
                  <a:srgbClr val="000000"/>
                </a:solidFill>
                <a:effectLst/>
                <a:latin typeface="Droid-Arabic-Kufi"/>
                <a:cs typeface="+mj-cs"/>
              </a:rPr>
              <a:t> و </a:t>
            </a:r>
            <a:r>
              <a:rPr lang="en-US" sz="2400" b="0" i="0" dirty="0">
                <a:solidFill>
                  <a:srgbClr val="000000"/>
                </a:solidFill>
                <a:effectLst/>
                <a:latin typeface="Droid-Arabic-Kufi"/>
                <a:cs typeface="+mj-cs"/>
              </a:rPr>
              <a:t>(John W. Mauchly) </a:t>
            </a:r>
            <a:r>
              <a:rPr lang="ar-EG" sz="2400" b="0" i="0" dirty="0">
                <a:solidFill>
                  <a:srgbClr val="000000"/>
                </a:solidFill>
                <a:effectLst/>
                <a:latin typeface="Droid-Arabic-Kufi"/>
                <a:cs typeface="+mj-cs"/>
              </a:rPr>
              <a:t> من جامعة بنسلفانيا بتطوير أول حاسوب إلكتروني بالكامل وأول حاسوب للأغراض العامة، وقد عرف باسم "الحاسبة والمكاملة الرقمية الإلكترونية" أو</a:t>
            </a:r>
            <a:r>
              <a:rPr lang="en-US" sz="2400" b="0" i="0" dirty="0">
                <a:solidFill>
                  <a:srgbClr val="000000"/>
                </a:solidFill>
                <a:effectLst/>
                <a:latin typeface="Droid-Arabic-Kufi"/>
                <a:cs typeface="+mj-cs"/>
              </a:rPr>
              <a:t>.(ENIAC) </a:t>
            </a:r>
            <a:r>
              <a:rPr lang="ar-EG" sz="2400" b="0" i="0" dirty="0">
                <a:solidFill>
                  <a:srgbClr val="000000"/>
                </a:solidFill>
                <a:effectLst/>
                <a:latin typeface="Droid-Arabic-Kufi"/>
                <a:cs typeface="+mj-cs"/>
              </a:rPr>
              <a:t> تألف حاسوب </a:t>
            </a:r>
            <a:r>
              <a:rPr lang="en-US" sz="2400" b="0" i="0" dirty="0">
                <a:solidFill>
                  <a:srgbClr val="000000"/>
                </a:solidFill>
                <a:effectLst/>
                <a:latin typeface="Droid-Arabic-Kufi"/>
                <a:cs typeface="+mj-cs"/>
              </a:rPr>
              <a:t>(ENIAC) </a:t>
            </a:r>
            <a:r>
              <a:rPr lang="ar-EG" sz="2400" b="0" i="0" dirty="0">
                <a:solidFill>
                  <a:srgbClr val="000000"/>
                </a:solidFill>
                <a:effectLst/>
                <a:latin typeface="Droid-Arabic-Kufi"/>
                <a:cs typeface="+mj-cs"/>
              </a:rPr>
              <a:t> من 18,000 صمام مفرغ، وشغل مساحة قدرها 167 متر مربع. تبع ذلك تطوير أول حاسوب إلكتروني عملي </a:t>
            </a:r>
            <a:r>
              <a:rPr lang="en-US" sz="2400" b="0" i="0" dirty="0">
                <a:solidFill>
                  <a:srgbClr val="000000"/>
                </a:solidFill>
                <a:effectLst/>
                <a:latin typeface="Droid-Arabic-Kufi"/>
                <a:cs typeface="+mj-cs"/>
              </a:rPr>
              <a:t>(UNIVAC) </a:t>
            </a:r>
            <a:r>
              <a:rPr lang="ar-EG" sz="2400" b="0" i="0" dirty="0">
                <a:solidFill>
                  <a:srgbClr val="000000"/>
                </a:solidFill>
                <a:effectLst/>
                <a:latin typeface="Droid-Arabic-Kufi"/>
                <a:cs typeface="+mj-cs"/>
              </a:rPr>
              <a:t> عام 1951، ثم أول حاسوب للأعمال </a:t>
            </a:r>
            <a:r>
              <a:rPr lang="en-US" sz="2400" b="0" i="0" dirty="0">
                <a:solidFill>
                  <a:srgbClr val="000000"/>
                </a:solidFill>
                <a:effectLst/>
                <a:latin typeface="Droid-Arabic-Kufi"/>
                <a:cs typeface="+mj-cs"/>
              </a:rPr>
              <a:t>(IBM 650) </a:t>
            </a:r>
            <a:r>
              <a:rPr lang="ar-EG" sz="2400" b="0" i="0" dirty="0">
                <a:solidFill>
                  <a:srgbClr val="000000"/>
                </a:solidFill>
                <a:effectLst/>
                <a:latin typeface="Droid-Arabic-Kufi"/>
                <a:cs typeface="+mj-cs"/>
              </a:rPr>
              <a:t>عام 1954.</a:t>
            </a:r>
            <a:endParaRPr lang="en-US" sz="2400" dirty="0">
              <a:cs typeface="+mj-cs"/>
            </a:endParaRPr>
          </a:p>
        </p:txBody>
      </p:sp>
    </p:spTree>
    <p:extLst>
      <p:ext uri="{BB962C8B-B14F-4D97-AF65-F5344CB8AC3E}">
        <p14:creationId xmlns:p14="http://schemas.microsoft.com/office/powerpoint/2010/main" val="1623706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91F7D-EE44-117F-F3AC-C80D6381EC51}"/>
              </a:ext>
            </a:extLst>
          </p:cNvPr>
          <p:cNvSpPr>
            <a:spLocks noGrp="1"/>
          </p:cNvSpPr>
          <p:nvPr>
            <p:ph type="title"/>
          </p:nvPr>
        </p:nvSpPr>
        <p:spPr/>
        <p:txBody>
          <a:bodyPr/>
          <a:lstStyle/>
          <a:p>
            <a:pPr algn="ctr"/>
            <a:r>
              <a:rPr lang="ar-EG" b="1" i="0" dirty="0">
                <a:solidFill>
                  <a:srgbClr val="F75239"/>
                </a:solidFill>
                <a:effectLst/>
                <a:latin typeface="Droid-Arabic-Kufi"/>
              </a:rPr>
              <a:t>الجيل الأول للحواسيب: الأنابيب المفرغة</a:t>
            </a:r>
            <a:endParaRPr lang="en-US" dirty="0"/>
          </a:p>
        </p:txBody>
      </p:sp>
      <p:pic>
        <p:nvPicPr>
          <p:cNvPr id="4" name="Picture 3">
            <a:extLst>
              <a:ext uri="{FF2B5EF4-FFF2-40B4-BE49-F238E27FC236}">
                <a16:creationId xmlns:a16="http://schemas.microsoft.com/office/drawing/2014/main" id="{BBD30E2F-514F-AEC7-0BFA-3A9E73D2A1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4394" y="1620349"/>
            <a:ext cx="8440615" cy="4413738"/>
          </a:xfrm>
          <a:prstGeom prst="rect">
            <a:avLst/>
          </a:prstGeom>
        </p:spPr>
      </p:pic>
      <p:sp>
        <p:nvSpPr>
          <p:cNvPr id="7" name="TextBox 6">
            <a:extLst>
              <a:ext uri="{FF2B5EF4-FFF2-40B4-BE49-F238E27FC236}">
                <a16:creationId xmlns:a16="http://schemas.microsoft.com/office/drawing/2014/main" id="{E4CFAED2-F6C4-6AAF-83FA-008F85A0858C}"/>
              </a:ext>
            </a:extLst>
          </p:cNvPr>
          <p:cNvSpPr txBox="1"/>
          <p:nvPr/>
        </p:nvSpPr>
        <p:spPr>
          <a:xfrm>
            <a:off x="3049172" y="6195034"/>
            <a:ext cx="6098344" cy="400110"/>
          </a:xfrm>
          <a:prstGeom prst="rect">
            <a:avLst/>
          </a:prstGeom>
          <a:noFill/>
        </p:spPr>
        <p:txBody>
          <a:bodyPr wrap="square">
            <a:spAutoFit/>
          </a:bodyPr>
          <a:lstStyle/>
          <a:p>
            <a:r>
              <a:rPr lang="ar-EG" sz="2000" b="1" i="0" dirty="0">
                <a:effectLst/>
                <a:latin typeface="Droid-Arabic-Kufi"/>
              </a:rPr>
              <a:t> صورة يظهر فيها جزء من حاسوب </a:t>
            </a:r>
            <a:r>
              <a:rPr lang="en-US" sz="2000" b="1" i="0" dirty="0">
                <a:effectLst/>
                <a:latin typeface="Droid-Arabic-Kufi"/>
              </a:rPr>
              <a:t>(ENIAC) </a:t>
            </a:r>
            <a:r>
              <a:rPr lang="ar-EG" sz="2000" b="1" i="0" dirty="0">
                <a:effectLst/>
                <a:latin typeface="Droid-Arabic-Kufi"/>
              </a:rPr>
              <a:t>أثناء تبديل أحد صمماته</a:t>
            </a:r>
            <a:endParaRPr lang="en-US" sz="2000" b="1" dirty="0"/>
          </a:p>
        </p:txBody>
      </p:sp>
    </p:spTree>
    <p:extLst>
      <p:ext uri="{BB962C8B-B14F-4D97-AF65-F5344CB8AC3E}">
        <p14:creationId xmlns:p14="http://schemas.microsoft.com/office/powerpoint/2010/main" val="1579761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362FF-2FCB-0D83-FB82-C8990D9F100E}"/>
              </a:ext>
            </a:extLst>
          </p:cNvPr>
          <p:cNvSpPr>
            <a:spLocks noGrp="1"/>
          </p:cNvSpPr>
          <p:nvPr>
            <p:ph type="title"/>
          </p:nvPr>
        </p:nvSpPr>
        <p:spPr/>
        <p:txBody>
          <a:bodyPr/>
          <a:lstStyle/>
          <a:p>
            <a:pPr algn="ctr"/>
            <a:r>
              <a:rPr lang="ar-EG" b="1" i="0" dirty="0">
                <a:solidFill>
                  <a:srgbClr val="F75239"/>
                </a:solidFill>
                <a:effectLst/>
                <a:latin typeface="Droid-Arabic-Kufi"/>
              </a:rPr>
              <a:t>الجيل الثاني للحواسيب: الترانزستورات</a:t>
            </a:r>
            <a:br>
              <a:rPr lang="ar-EG" b="1" i="0" dirty="0">
                <a:solidFill>
                  <a:srgbClr val="F75239"/>
                </a:solidFill>
                <a:effectLst/>
                <a:latin typeface="Droid-Arabic-Kufi"/>
              </a:rPr>
            </a:br>
            <a:endParaRPr lang="en-US" dirty="0"/>
          </a:p>
        </p:txBody>
      </p:sp>
      <p:sp>
        <p:nvSpPr>
          <p:cNvPr id="3" name="Content Placeholder 2">
            <a:extLst>
              <a:ext uri="{FF2B5EF4-FFF2-40B4-BE49-F238E27FC236}">
                <a16:creationId xmlns:a16="http://schemas.microsoft.com/office/drawing/2014/main" id="{4E0F32CC-BBFF-40BA-7399-DF44BB5C5E2A}"/>
              </a:ext>
            </a:extLst>
          </p:cNvPr>
          <p:cNvSpPr>
            <a:spLocks noGrp="1"/>
          </p:cNvSpPr>
          <p:nvPr>
            <p:ph idx="1"/>
          </p:nvPr>
        </p:nvSpPr>
        <p:spPr>
          <a:xfrm>
            <a:off x="838200" y="2124222"/>
            <a:ext cx="10515600" cy="4052741"/>
          </a:xfrm>
        </p:spPr>
        <p:txBody>
          <a:bodyPr/>
          <a:lstStyle/>
          <a:p>
            <a:pPr algn="r" rtl="1"/>
            <a:r>
              <a:rPr lang="ar-EG" b="0" i="0" dirty="0">
                <a:solidFill>
                  <a:srgbClr val="000000"/>
                </a:solidFill>
                <a:effectLst/>
                <a:latin typeface="Droid-Arabic-Kufi"/>
              </a:rPr>
              <a:t>رغم عدم استمرار الجيل الثاني من الحواسيب سوى 7 سنوات فقط بين عامي 1956 و1963، إلا أنه شكل النقلة الأهم في عالم الحوسبة بأكمله، وقد تمحور هذا الجيل حول اختراع الترانزستورات بشكل أساسي. </a:t>
            </a:r>
          </a:p>
          <a:p>
            <a:pPr marL="0" indent="0" algn="r" rtl="1">
              <a:buNone/>
            </a:pPr>
            <a:endParaRPr lang="ar-EG" b="0" i="0" dirty="0">
              <a:solidFill>
                <a:srgbClr val="000000"/>
              </a:solidFill>
              <a:effectLst/>
              <a:latin typeface="Droid-Arabic-Kufi"/>
            </a:endParaRPr>
          </a:p>
          <a:p>
            <a:pPr algn="r" rtl="1"/>
            <a:r>
              <a:rPr lang="ar-EG" b="0" i="0" dirty="0">
                <a:solidFill>
                  <a:srgbClr val="000000"/>
                </a:solidFill>
                <a:effectLst/>
                <a:latin typeface="Droid-Arabic-Kufi"/>
              </a:rPr>
              <a:t>شكلت الترانزستورات (عبارة عن قطع إلكترونية مكونة من جمع أنصاف النواقل معاً) بديلاً مثالياً للصمامات المفرغة التي استُخدمت في الجيل الأول؛ حيث كانت أكثر عمليةً وأسهل للتصنيع والتثبيت والصيانة وتدوم لفترات أطول كذلك مع دقة أعلى.</a:t>
            </a:r>
          </a:p>
          <a:p>
            <a:pPr algn="r"/>
            <a:endParaRPr lang="en-US" dirty="0"/>
          </a:p>
        </p:txBody>
      </p:sp>
    </p:spTree>
    <p:extLst>
      <p:ext uri="{BB962C8B-B14F-4D97-AF65-F5344CB8AC3E}">
        <p14:creationId xmlns:p14="http://schemas.microsoft.com/office/powerpoint/2010/main" val="5382231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1615</Words>
  <Application>Microsoft Office PowerPoint</Application>
  <PresentationFormat>Widescreen</PresentationFormat>
  <Paragraphs>66</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Droid-Arabic-Kufi</vt:lpstr>
      <vt:lpstr>Office Theme</vt:lpstr>
      <vt:lpstr>PowerPoint Presentation</vt:lpstr>
      <vt:lpstr>مقدمه </vt:lpstr>
      <vt:lpstr>أجهزة ما قبل الحاسوب </vt:lpstr>
      <vt:lpstr>الجيل الأول للحواسيب: الأنابيب المفرغة </vt:lpstr>
      <vt:lpstr>الجيل الأول للحواسيب: الأنابيب المفرغة</vt:lpstr>
      <vt:lpstr>الجيل الأول للحواسيب: الأنابيب المفرغة </vt:lpstr>
      <vt:lpstr>الجيل الأول للحواسيب: الأنابيب المفرغة </vt:lpstr>
      <vt:lpstr>الجيل الأول للحواسيب: الأنابيب المفرغة</vt:lpstr>
      <vt:lpstr>الجيل الثاني للحواسيب: الترانزستورات </vt:lpstr>
      <vt:lpstr>الجيل الثاني للحواسيب: الترانزستورات </vt:lpstr>
      <vt:lpstr>الجيل الثاني للحواسيب: الترانزستورات </vt:lpstr>
      <vt:lpstr>الجيل الثالث للحواسيب: الدارات المتكاملة</vt:lpstr>
      <vt:lpstr>الجيل الثالث للحواسيب: الدارات المتكاملة</vt:lpstr>
      <vt:lpstr>الجيل الثالث للحواسيب: الدارات المتكاملة</vt:lpstr>
      <vt:lpstr>الجيل الرابع للحواسيب: المعالجات الصغرية </vt:lpstr>
      <vt:lpstr>الجيل الرابع للحواسيب: المعالجات الصغرية </vt:lpstr>
      <vt:lpstr>الجيل الرابع للحواسيب: المعالجات الصغرية </vt:lpstr>
      <vt:lpstr>الجيل الرابع للحواسيب: المعالجات الصغرية </vt:lpstr>
      <vt:lpstr>الجيل الرابع للحواسيب: المعالجات الصغرية</vt:lpstr>
      <vt:lpstr>الجيل الخامس للحواسيب ومستقبلها </vt:lpstr>
      <vt:lpstr>الجيل الخامس للحواسيب ومستقبلها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shady.elmashad@feng.bu.edu.eg</dc:creator>
  <cp:lastModifiedBy>shady.elmashad@feng.bu.edu.eg</cp:lastModifiedBy>
  <cp:revision>7</cp:revision>
  <dcterms:created xsi:type="dcterms:W3CDTF">2022-09-27T13:46:26Z</dcterms:created>
  <dcterms:modified xsi:type="dcterms:W3CDTF">2022-10-07T15:36:44Z</dcterms:modified>
</cp:coreProperties>
</file>